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4" r:id="rId3"/>
    <p:sldMasterId id="2147483757" r:id="rId4"/>
    <p:sldMasterId id="2147483781" r:id="rId5"/>
    <p:sldMasterId id="2147483804" r:id="rId6"/>
  </p:sldMasterIdLst>
  <p:notesMasterIdLst>
    <p:notesMasterId r:id="rId27"/>
  </p:notesMasterIdLst>
  <p:handoutMasterIdLst>
    <p:handoutMasterId r:id="rId28"/>
  </p:handoutMasterIdLst>
  <p:sldIdLst>
    <p:sldId id="5269" r:id="rId7"/>
    <p:sldId id="403" r:id="rId8"/>
    <p:sldId id="5263" r:id="rId9"/>
    <p:sldId id="5261" r:id="rId10"/>
    <p:sldId id="5271" r:id="rId11"/>
    <p:sldId id="5274" r:id="rId12"/>
    <p:sldId id="1924" r:id="rId13"/>
    <p:sldId id="278" r:id="rId14"/>
    <p:sldId id="1927" r:id="rId15"/>
    <p:sldId id="469" r:id="rId16"/>
    <p:sldId id="423" r:id="rId17"/>
    <p:sldId id="483" r:id="rId18"/>
    <p:sldId id="438" r:id="rId19"/>
    <p:sldId id="439" r:id="rId20"/>
    <p:sldId id="472" r:id="rId21"/>
    <p:sldId id="482" r:id="rId22"/>
    <p:sldId id="473" r:id="rId23"/>
    <p:sldId id="5308" r:id="rId24"/>
    <p:sldId id="5310" r:id="rId25"/>
    <p:sldId id="10210" r:id="rId26"/>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EF"/>
    <a:srgbClr val="007CD5"/>
    <a:srgbClr val="0084E1"/>
    <a:srgbClr val="007AD1"/>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06"/>
    <p:restoredTop sz="77036"/>
  </p:normalViewPr>
  <p:slideViewPr>
    <p:cSldViewPr snapToGrid="0" snapToObjects="1">
      <p:cViewPr varScale="1">
        <p:scale>
          <a:sx n="104" d="100"/>
          <a:sy n="104" d="100"/>
        </p:scale>
        <p:origin x="2160" y="200"/>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7/8/19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dirty="0"/>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7/8/19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dirty="0"/>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3123200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10</a:t>
            </a:fld>
            <a:endParaRPr lang="en-US" dirty="0"/>
          </a:p>
        </p:txBody>
      </p:sp>
    </p:spTree>
    <p:extLst>
      <p:ext uri="{BB962C8B-B14F-4D97-AF65-F5344CB8AC3E}">
        <p14:creationId xmlns:p14="http://schemas.microsoft.com/office/powerpoint/2010/main" val="4238691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11</a:t>
            </a:fld>
            <a:endParaRPr lang="en-US" dirty="0"/>
          </a:p>
        </p:txBody>
      </p:sp>
    </p:spTree>
    <p:extLst>
      <p:ext uri="{BB962C8B-B14F-4D97-AF65-F5344CB8AC3E}">
        <p14:creationId xmlns:p14="http://schemas.microsoft.com/office/powerpoint/2010/main" val="1270527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0313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The first step is to go to callforcode.org and learn about the challenge and get registered. </a:t>
            </a:r>
          </a:p>
          <a:p>
            <a:pPr marL="0" marR="0" lvl="0" indent="0" algn="l" rtl="0">
              <a:spcBef>
                <a:spcPts val="0"/>
              </a:spcBef>
              <a:spcAft>
                <a:spcPts val="0"/>
              </a:spcAft>
              <a:buNone/>
            </a:pPr>
            <a:endParaRPr lang="en-US" sz="1200"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That will give you pointers to sign up for an IBM account, and get access to the various tools that IBM has put in place to get your coding, teaming, and submissions going.</a:t>
            </a:r>
          </a:p>
          <a:p>
            <a:pPr marL="0" marR="0" lvl="0" indent="0" algn="l" rtl="0">
              <a:spcBef>
                <a:spcPts val="0"/>
              </a:spcBef>
              <a:spcAft>
                <a:spcPts val="0"/>
              </a:spcAft>
              <a:buNone/>
            </a:pPr>
            <a:endParaRPr lang="en-US" sz="1200"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dirty="0">
                <a:solidFill>
                  <a:schemeClr val="dk1"/>
                </a:solidFill>
                <a:latin typeface="+mn-lt"/>
                <a:ea typeface="Calibri"/>
                <a:cs typeface="Calibri"/>
                <a:sym typeface="Calibri"/>
              </a:rPr>
              <a:t>You’ll want to continue to come back to this site to hear about the latest partners that have joined, as well as the expanding list of judges as they are announced.</a:t>
            </a:r>
          </a:p>
          <a:p>
            <a:pPr marL="0" marR="0" lvl="0" indent="0" algn="l" rtl="0">
              <a:spcBef>
                <a:spcPts val="0"/>
              </a:spcBef>
              <a:spcAft>
                <a:spcPts val="0"/>
              </a:spcAft>
              <a:buNone/>
            </a:pPr>
            <a:endParaRPr lang="en-US" sz="1200"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dirty="0">
                <a:solidFill>
                  <a:schemeClr val="dk1"/>
                </a:solidFill>
                <a:latin typeface="+mn-lt"/>
                <a:ea typeface="Calibri"/>
                <a:cs typeface="Calibri"/>
                <a:sym typeface="Calibri"/>
              </a:rPr>
              <a:t>You’ll get an invite to Slack after registering, but if not, let one of us know and we can hook it up. That’s how you can work with us during and after this event.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484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US" sz="1200" dirty="0">
                <a:solidFill>
                  <a:schemeClr val="dk1"/>
                </a:solidFill>
                <a:latin typeface="+mn-lt"/>
                <a:ea typeface="Calibri"/>
                <a:cs typeface="Calibri"/>
                <a:sym typeface="Calibri"/>
              </a:rPr>
              <a:t>Within this site you’ll </a:t>
            </a:r>
            <a:r>
              <a:rPr lang="en-US" sz="1200" b="0" i="0" u="none" strike="noStrike" cap="none" dirty="0">
                <a:solidFill>
                  <a:schemeClr val="dk1"/>
                </a:solidFill>
                <a:latin typeface="+mn-lt"/>
                <a:ea typeface="Calibri"/>
                <a:cs typeface="Calibri"/>
                <a:sym typeface="Calibri"/>
              </a:rPr>
              <a:t>also find a </a:t>
            </a:r>
            <a:r>
              <a:rPr lang="en-US" sz="1200" dirty="0">
                <a:solidFill>
                  <a:schemeClr val="dk1"/>
                </a:solidFill>
                <a:latin typeface="+mn-lt"/>
                <a:ea typeface="Calibri"/>
                <a:cs typeface="Calibri"/>
                <a:sym typeface="Calibri"/>
              </a:rPr>
              <a:t>growing </a:t>
            </a:r>
            <a:r>
              <a:rPr lang="en-US" sz="1200" b="0" i="0" u="none" strike="noStrike" cap="none" dirty="0">
                <a:solidFill>
                  <a:schemeClr val="dk1"/>
                </a:solidFill>
                <a:latin typeface="+mn-lt"/>
                <a:ea typeface="Calibri"/>
                <a:cs typeface="Calibri"/>
                <a:sym typeface="Calibri"/>
              </a:rPr>
              <a:t>set of starter applications, blogs, how-tos, and tech talks that bridge the challenge scope and priorities defined by the NGOs with the IBM technology that you can use to inspire or kickstart your application.</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14</a:t>
            </a:fld>
            <a:endParaRPr lang="en-US" dirty="0"/>
          </a:p>
        </p:txBody>
      </p:sp>
    </p:spTree>
    <p:extLst>
      <p:ext uri="{BB962C8B-B14F-4D97-AF65-F5344CB8AC3E}">
        <p14:creationId xmlns:p14="http://schemas.microsoft.com/office/powerpoint/2010/main" val="2195886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dk1"/>
                </a:solidFill>
                <a:latin typeface="+mn-lt"/>
                <a:ea typeface="Calibri"/>
                <a:cs typeface="Calibri"/>
                <a:sym typeface="Calibri"/>
              </a:rPr>
              <a:t>When you sign up for an IBM Cloud account, you’ll also have access to the IBM Coder community, where you can explore each of the technology areas, join discussion forums.</a:t>
            </a:r>
            <a:endParaRPr lang="en-US" sz="1200" b="0" i="0" u="none" strike="noStrike" cap="none" dirty="0">
              <a:solidFill>
                <a:schemeClr val="dk1"/>
              </a:solidFill>
              <a:latin typeface="+mn-lt"/>
              <a:ea typeface="Calibri"/>
              <a:cs typeface="Calibri"/>
              <a:sym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6676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6772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dk1"/>
                </a:solidFill>
                <a:latin typeface="+mn-lt"/>
                <a:ea typeface="Calibri"/>
                <a:cs typeface="Calibri"/>
                <a:sym typeface="Calibri"/>
              </a:rPr>
              <a:t>When you register for the challenge, you’ll also be invited to the Slack community, where you can explore each of the technology areas, join discussion channels.</a:t>
            </a:r>
            <a:endParaRPr lang="en-US" sz="1200" b="0" i="0" u="none" strike="noStrike" cap="none" dirty="0">
              <a:solidFill>
                <a:schemeClr val="dk1"/>
              </a:solidFill>
              <a:latin typeface="+mn-lt"/>
              <a:ea typeface="Calibri"/>
              <a:cs typeface="Calibri"/>
              <a:sym typeface="Calibri"/>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444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lumMod val="10000"/>
                    <a:lumOff val="90000"/>
                  </a:schemeClr>
                </a:solidFill>
              </a:rPr>
              <a:t>To give participants a starting point, we’ve mapped IBM technology to those identified needs in six areas. They act as bridges between the developer and the NGO frameworks, but are not a rigid structure for submissions.</a:t>
            </a:r>
          </a:p>
          <a:p>
            <a:endParaRPr lang="en-US" dirty="0"/>
          </a:p>
          <a:p>
            <a:r>
              <a:rPr lang="en-US" dirty="0"/>
              <a:t>Those code patterns fall into 6 problem domains you can explore. You’re not limited to solving problems in these areas, but you can use them to inspire whatever you build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525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8455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215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20</a:t>
            </a:fld>
            <a:endParaRPr lang="en-US" dirty="0"/>
          </a:p>
        </p:txBody>
      </p:sp>
    </p:spTree>
    <p:extLst>
      <p:ext uri="{BB962C8B-B14F-4D97-AF65-F5344CB8AC3E}">
        <p14:creationId xmlns:p14="http://schemas.microsoft.com/office/powerpoint/2010/main" val="1360576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1322761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US" b="0" dirty="0"/>
              <a:t>IBM announced the C&amp;R initiative at our flagship event in San Francisco in February. Our CEO and Chairman, Ginni Rometty announced this as part of her keynote to open the conference. </a:t>
            </a:r>
          </a:p>
          <a:p>
            <a:pPr marL="228600" indent="-228600">
              <a:buFont typeface="Arial" panose="020B0604020202020204" pitchFamily="34" charset="0"/>
              <a:buChar char="•"/>
            </a:pPr>
            <a:r>
              <a:rPr lang="en-US" b="0" dirty="0"/>
              <a:t>Over the next four years IBM is investing to provide a platform for inspiring tech for good, specifically addressing the challenges faced when a natural disaster occurs. </a:t>
            </a:r>
          </a:p>
          <a:p>
            <a:pPr marL="228600" indent="-228600">
              <a:buFont typeface="Arial" panose="020B0604020202020204" pitchFamily="34" charset="0"/>
              <a:buChar char="•"/>
            </a:pPr>
            <a:r>
              <a:rPr lang="en-US" b="0" dirty="0"/>
              <a:t>This platform will create and deploy open source technologies in communities where they are needed most, </a:t>
            </a:r>
            <a:r>
              <a:rPr lang="en-US" dirty="0">
                <a:solidFill>
                  <a:srgbClr val="000000"/>
                </a:solidFill>
              </a:rPr>
              <a:t>to tackle some of the world’s biggest challenges</a:t>
            </a:r>
            <a:r>
              <a:rPr lang="en-US" b="0" dirty="0"/>
              <a:t>. Because of our history with Open Source communities, we are uniquely positioned to work alongside ecosystem partners to actively host and maintain solutions with the key communities, in particular The Linux Foundation is partnering with us on the coding challenges to ensure sustainable, quality projects. (This is a differentiator for our challenges in C&amp;R compared to the challenges out there). </a:t>
            </a:r>
          </a:p>
          <a:p>
            <a:pPr marL="228600" indent="-228600">
              <a:buFont typeface="Arial" panose="020B0604020202020204" pitchFamily="34" charset="0"/>
              <a:buChar char="•"/>
            </a:pPr>
            <a:r>
              <a:rPr lang="en-US" b="0" dirty="0"/>
              <a:t>So what is C&amp;R? It is made up of 3 parts, which when combined deliver the social impact needed to make a difference in the world by putting technology first.</a:t>
            </a:r>
          </a:p>
          <a:p>
            <a:pPr marL="685800" lvl="1" indent="-228600">
              <a:buFont typeface="+mj-lt"/>
              <a:buAutoNum type="arabicPeriod"/>
            </a:pPr>
            <a:r>
              <a:rPr lang="en-US" b="0" dirty="0"/>
              <a:t>Coding challenges </a:t>
            </a:r>
          </a:p>
          <a:p>
            <a:pPr marL="685800" lvl="1" indent="-228600">
              <a:buFont typeface="+mj-lt"/>
              <a:buAutoNum type="arabicPeriod"/>
            </a:pPr>
            <a:r>
              <a:rPr lang="en-US" b="0" dirty="0"/>
              <a:t>Solution deployment</a:t>
            </a:r>
          </a:p>
          <a:p>
            <a:pPr marL="685800" lvl="1" indent="-228600">
              <a:buFont typeface="+mj-lt"/>
              <a:buAutoNum type="arabicPeriod"/>
            </a:pPr>
            <a:r>
              <a:rPr lang="en-US" b="0" dirty="0"/>
              <a:t>Volunteer programs</a:t>
            </a:r>
          </a:p>
          <a:p>
            <a:pPr marL="171450" indent="-171450">
              <a:buFont typeface="Arial" panose="020B0604020202020204" pitchFamily="34" charset="0"/>
              <a:buChar char="•"/>
            </a:pPr>
            <a:r>
              <a:rPr lang="en-US" b="0" dirty="0"/>
              <a:t>IBM is uniquely positioned to </a:t>
            </a:r>
            <a:r>
              <a:rPr lang="en-GB" sz="1200" kern="1200" dirty="0">
                <a:solidFill>
                  <a:schemeClr val="bg1"/>
                </a:solidFill>
                <a:effectLst/>
                <a:latin typeface="+mn-lt"/>
                <a:ea typeface="+mn-ea"/>
                <a:cs typeface="+mn-cs"/>
              </a:rPr>
              <a:t>work with the American Red Cross, CGI U and others to provide the resources to build, fortify, test, and implement solutions at scale.</a:t>
            </a:r>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4E823441-931F-D74E-91D4-4DAD39836BCC}"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365696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5</a:t>
            </a:fld>
            <a:endParaRPr lang="en-US" dirty="0"/>
          </a:p>
        </p:txBody>
      </p:sp>
    </p:spTree>
    <p:extLst>
      <p:ext uri="{BB962C8B-B14F-4D97-AF65-F5344CB8AC3E}">
        <p14:creationId xmlns:p14="http://schemas.microsoft.com/office/powerpoint/2010/main" val="315949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000000"/>
                </a:solidFill>
                <a:effectLst/>
                <a:uLnTx/>
                <a:uFillTx/>
                <a:latin typeface="IBM Plex Sans" charset="0"/>
              </a:rPr>
              <a:pPr marL="0" marR="0" lvl="0" indent="0" algn="r" defTabSz="68598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829020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r>
              <a:rPr lang="en-US" b="1" dirty="0">
                <a:solidFill>
                  <a:srgbClr val="00B2EF"/>
                </a:solidFill>
              </a:rPr>
              <a:t>Call for Code 2018 Stats</a:t>
            </a:r>
          </a:p>
          <a:p>
            <a:pPr marL="285750" lvl="0" indent="-182880">
              <a:lnSpc>
                <a:spcPct val="125000"/>
              </a:lnSpc>
              <a:spcAft>
                <a:spcPts val="300"/>
              </a:spcAft>
              <a:buFont typeface="Arial" panose="020B0604020202020204" pitchFamily="34" charset="0"/>
              <a:buChar char="•"/>
            </a:pPr>
            <a:r>
              <a:rPr lang="en-US" sz="1200" b="1" dirty="0">
                <a:solidFill>
                  <a:schemeClr val="bg1"/>
                </a:solidFill>
              </a:rPr>
              <a:t>100,000</a:t>
            </a:r>
            <a:r>
              <a:rPr lang="en-US" sz="1200" dirty="0">
                <a:solidFill>
                  <a:schemeClr val="bg1"/>
                </a:solidFill>
              </a:rPr>
              <a:t> developers</a:t>
            </a:r>
          </a:p>
          <a:p>
            <a:pPr marL="285750" lvl="0" indent="-182880">
              <a:lnSpc>
                <a:spcPct val="125000"/>
              </a:lnSpc>
              <a:spcAft>
                <a:spcPts val="300"/>
              </a:spcAft>
              <a:buFont typeface="Arial" panose="020B0604020202020204" pitchFamily="34" charset="0"/>
              <a:buChar char="•"/>
            </a:pPr>
            <a:r>
              <a:rPr lang="en-US" sz="1200" b="1" dirty="0">
                <a:solidFill>
                  <a:schemeClr val="bg1"/>
                </a:solidFill>
              </a:rPr>
              <a:t>156</a:t>
            </a:r>
            <a:r>
              <a:rPr lang="en-US" sz="1200" dirty="0">
                <a:solidFill>
                  <a:schemeClr val="bg1"/>
                </a:solidFill>
              </a:rPr>
              <a:t> countries</a:t>
            </a:r>
          </a:p>
          <a:p>
            <a:pPr marL="285750" lvl="0" indent="-182880">
              <a:lnSpc>
                <a:spcPct val="125000"/>
              </a:lnSpc>
              <a:spcAft>
                <a:spcPts val="300"/>
              </a:spcAft>
              <a:buFont typeface="Arial" panose="020B0604020202020204" pitchFamily="34" charset="0"/>
              <a:buChar char="•"/>
            </a:pPr>
            <a:r>
              <a:rPr lang="en-US" sz="1200" b="1" dirty="0">
                <a:solidFill>
                  <a:schemeClr val="bg1"/>
                </a:solidFill>
              </a:rPr>
              <a:t>2,500+</a:t>
            </a:r>
            <a:r>
              <a:rPr lang="en-US" sz="1200" dirty="0">
                <a:solidFill>
                  <a:schemeClr val="bg1"/>
                </a:solidFill>
              </a:rPr>
              <a:t> applications</a:t>
            </a:r>
          </a:p>
          <a:p>
            <a:pPr marL="285750" lvl="0" indent="-182880">
              <a:lnSpc>
                <a:spcPct val="125000"/>
              </a:lnSpc>
              <a:spcAft>
                <a:spcPts val="300"/>
              </a:spcAft>
              <a:buFont typeface="Arial" panose="020B0604020202020204" pitchFamily="34" charset="0"/>
              <a:buChar char="•"/>
            </a:pPr>
            <a:r>
              <a:rPr lang="en-US" sz="1200" b="1" dirty="0">
                <a:solidFill>
                  <a:schemeClr val="bg1"/>
                </a:solidFill>
              </a:rPr>
              <a:t>60</a:t>
            </a:r>
            <a:r>
              <a:rPr lang="en-US" sz="1200" dirty="0">
                <a:solidFill>
                  <a:schemeClr val="bg1"/>
                </a:solidFill>
              </a:rPr>
              <a:t> organizational supporters</a:t>
            </a:r>
          </a:p>
          <a:p>
            <a:pPr marL="285750" lvl="0" indent="-182880">
              <a:lnSpc>
                <a:spcPct val="125000"/>
              </a:lnSpc>
              <a:spcAft>
                <a:spcPts val="300"/>
              </a:spcAft>
              <a:buFont typeface="Arial" panose="020B0604020202020204" pitchFamily="34" charset="0"/>
              <a:buChar char="•"/>
            </a:pPr>
            <a:r>
              <a:rPr lang="en-US" sz="1200" b="1" dirty="0">
                <a:solidFill>
                  <a:schemeClr val="bg1"/>
                </a:solidFill>
              </a:rPr>
              <a:t>2.5 billion </a:t>
            </a:r>
            <a:r>
              <a:rPr lang="en-US" sz="1200" dirty="0">
                <a:solidFill>
                  <a:schemeClr val="bg1"/>
                </a:solidFill>
              </a:rPr>
              <a:t>people reached</a:t>
            </a:r>
          </a:p>
          <a:p>
            <a:pPr>
              <a:spcAft>
                <a:spcPts val="300"/>
              </a:spcAft>
            </a:pPr>
            <a:endParaRPr lang="en-US" b="1" dirty="0">
              <a:solidFill>
                <a:srgbClr val="00B2EF"/>
              </a:solidFill>
            </a:endParaRPr>
          </a:p>
          <a:p>
            <a:pPr>
              <a:spcAft>
                <a:spcPts val="300"/>
              </a:spcAft>
            </a:pPr>
            <a:r>
              <a:rPr lang="en-US" b="1" dirty="0">
                <a:solidFill>
                  <a:srgbClr val="00B2EF"/>
                </a:solidFill>
              </a:rPr>
              <a:t>What is it?</a:t>
            </a:r>
          </a:p>
          <a:p>
            <a:pPr marL="285750" lvl="0" indent="-182880">
              <a:lnSpc>
                <a:spcPct val="125000"/>
              </a:lnSpc>
              <a:spcAft>
                <a:spcPts val="300"/>
              </a:spcAft>
              <a:buFont typeface="Arial" panose="020B0604020202020204" pitchFamily="34" charset="0"/>
              <a:buChar char="•"/>
            </a:pPr>
            <a:r>
              <a:rPr lang="en-US" sz="1200" b="0" dirty="0">
                <a:solidFill>
                  <a:schemeClr val="bg1"/>
                </a:solidFill>
              </a:rPr>
              <a:t>Creating practical, effective, and high-quality applications</a:t>
            </a:r>
          </a:p>
          <a:p>
            <a:pPr marL="742950" lvl="1" indent="-182880">
              <a:lnSpc>
                <a:spcPct val="125000"/>
              </a:lnSpc>
              <a:spcAft>
                <a:spcPts val="300"/>
              </a:spcAft>
              <a:buFont typeface="Arial" panose="020B0604020202020204" pitchFamily="34" charset="0"/>
              <a:buChar char="•"/>
            </a:pPr>
            <a:r>
              <a:rPr lang="en-US" sz="1200" b="0" dirty="0">
                <a:solidFill>
                  <a:schemeClr val="bg1"/>
                </a:solidFill>
              </a:rPr>
              <a:t>Cloud, data, and artificial intelligence, etc.</a:t>
            </a:r>
          </a:p>
          <a:p>
            <a:pPr marL="285750" lvl="0" indent="-182880">
              <a:lnSpc>
                <a:spcPct val="125000"/>
              </a:lnSpc>
              <a:spcAft>
                <a:spcPts val="300"/>
              </a:spcAft>
              <a:buFont typeface="Arial" panose="020B0604020202020204" pitchFamily="34" charset="0"/>
              <a:buChar char="•"/>
            </a:pPr>
            <a:r>
              <a:rPr lang="en-US" sz="1200" b="0" dirty="0">
                <a:solidFill>
                  <a:schemeClr val="bg1"/>
                </a:solidFill>
              </a:rPr>
              <a:t>This year’s challenge</a:t>
            </a:r>
          </a:p>
          <a:p>
            <a:pPr marL="742950" marR="0" lvl="1" indent="-182880" algn="l" defTabSz="914400" rtl="0" eaLnBrk="1" fontAlgn="auto" latinLnBrk="0" hangingPunct="1">
              <a:lnSpc>
                <a:spcPct val="125000"/>
              </a:lnSpc>
              <a:spcBef>
                <a:spcPts val="0"/>
              </a:spcBef>
              <a:spcAft>
                <a:spcPts val="300"/>
              </a:spcAft>
              <a:buClrTx/>
              <a:buSzTx/>
              <a:buFont typeface="Arial" panose="020B0604020202020204" pitchFamily="34" charset="0"/>
              <a:buChar char="•"/>
              <a:tabLst/>
              <a:defRPr/>
            </a:pPr>
            <a:r>
              <a:rPr lang="en-US" sz="1200" dirty="0">
                <a:solidFill>
                  <a:schemeClr val="bg1"/>
                </a:solidFill>
              </a:rPr>
              <a:t>This includes solutions that can reduce the risk of disease, improve access to data and the availability of resources, and address the mental health needs of those impacted before, during, and after disasters.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a:spcAft>
                <a:spcPts val="300"/>
              </a:spcAft>
            </a:pPr>
            <a:r>
              <a:rPr lang="en-US" b="1" dirty="0">
                <a:solidFill>
                  <a:srgbClr val="00B2EF"/>
                </a:solidFill>
              </a:rPr>
              <a:t>Prizes</a:t>
            </a:r>
          </a:p>
          <a:p>
            <a:pPr marL="285750" indent="-182880">
              <a:lnSpc>
                <a:spcPct val="125000"/>
              </a:lnSpc>
              <a:spcAft>
                <a:spcPts val="300"/>
              </a:spcAft>
              <a:buFont typeface="Arial" panose="020B0604020202020204" pitchFamily="34" charset="0"/>
              <a:buChar char="•"/>
            </a:pPr>
            <a:r>
              <a:rPr lang="en-US" sz="1400" b="1" dirty="0">
                <a:solidFill>
                  <a:schemeClr val="bg1"/>
                </a:solidFill>
              </a:rPr>
              <a:t>Grand Prize</a:t>
            </a:r>
          </a:p>
          <a:p>
            <a:pPr marL="560070" lvl="1" indent="-182880">
              <a:lnSpc>
                <a:spcPct val="125000"/>
              </a:lnSpc>
              <a:spcAft>
                <a:spcPts val="300"/>
              </a:spcAft>
              <a:buFont typeface="Arial" panose="020B0604020202020204" pitchFamily="34" charset="0"/>
              <a:buChar char="•"/>
            </a:pPr>
            <a:r>
              <a:rPr lang="en-US" sz="1400" dirty="0">
                <a:solidFill>
                  <a:schemeClr val="bg1"/>
                </a:solidFill>
              </a:rPr>
              <a:t>$200k cash prize</a:t>
            </a:r>
          </a:p>
          <a:p>
            <a:pPr marL="560070" lvl="1" indent="-182880">
              <a:lnSpc>
                <a:spcPct val="125000"/>
              </a:lnSpc>
              <a:spcAft>
                <a:spcPts val="300"/>
              </a:spcAft>
              <a:buFont typeface="Arial" panose="020B0604020202020204" pitchFamily="34" charset="0"/>
              <a:buChar char="•"/>
            </a:pPr>
            <a:r>
              <a:rPr lang="en-US" sz="1400" dirty="0">
                <a:solidFill>
                  <a:schemeClr val="bg1"/>
                </a:solidFill>
              </a:rPr>
              <a:t>Invitation to the Call for Code Global Prize Celebration</a:t>
            </a:r>
          </a:p>
          <a:p>
            <a:pPr marL="560070" lvl="1" indent="-182880">
              <a:lnSpc>
                <a:spcPct val="125000"/>
              </a:lnSpc>
              <a:spcAft>
                <a:spcPts val="300"/>
              </a:spcAft>
              <a:buFont typeface="Arial" panose="020B0604020202020204" pitchFamily="34" charset="0"/>
              <a:buChar char="•"/>
            </a:pPr>
            <a:r>
              <a:rPr lang="en-US" sz="1400" dirty="0">
                <a:solidFill>
                  <a:schemeClr val="bg1"/>
                </a:solidFill>
              </a:rPr>
              <a:t>Open source project support from The Linux Foundation</a:t>
            </a:r>
          </a:p>
          <a:p>
            <a:pPr marL="560070" lvl="1" indent="-182880">
              <a:lnSpc>
                <a:spcPct val="125000"/>
              </a:lnSpc>
              <a:spcAft>
                <a:spcPts val="300"/>
              </a:spcAft>
              <a:buFont typeface="Arial" panose="020B0604020202020204" pitchFamily="34" charset="0"/>
              <a:buChar char="•"/>
            </a:pPr>
            <a:r>
              <a:rPr lang="en-US" sz="1400" dirty="0">
                <a:solidFill>
                  <a:schemeClr val="bg1"/>
                </a:solidFill>
              </a:rPr>
              <a:t>Opportunity for mentorship and investment in the solution</a:t>
            </a:r>
          </a:p>
          <a:p>
            <a:pPr marL="560070" lvl="1" indent="-182880">
              <a:lnSpc>
                <a:spcPct val="125000"/>
              </a:lnSpc>
              <a:spcAft>
                <a:spcPts val="300"/>
              </a:spcAft>
              <a:buFont typeface="Arial" panose="020B0604020202020204" pitchFamily="34" charset="0"/>
              <a:buChar char="•"/>
            </a:pPr>
            <a:r>
              <a:rPr lang="en-US" sz="1400" dirty="0">
                <a:solidFill>
                  <a:schemeClr val="bg1"/>
                </a:solidFill>
              </a:rPr>
              <a:t>Solution implementation support through Code and Response™</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chemeClr val="bg1"/>
                </a:solidFill>
              </a:rPr>
              <a:t>First and Second Runner Up</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rPr>
              <a:t>$25k cash prize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rPr>
              <a:t>Invitation to the Call for Code Global Prize Celebration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rPr>
              <a:t>Open source project support from The Linux Foundation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chemeClr val="bg1"/>
                </a:solidFill>
              </a:rPr>
              <a:t>Third and Fourth Runner Up</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rPr>
              <a:t>$10k cash prize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rPr>
              <a:t>Invitation to the Call for Code Global Prize Celebration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rPr>
              <a:t>Long-term open source project support from The Linux Foundation</a:t>
            </a:r>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7</a:t>
            </a:fld>
            <a:endParaRPr lang="en-US" dirty="0"/>
          </a:p>
        </p:txBody>
      </p:sp>
    </p:spTree>
    <p:extLst>
      <p:ext uri="{BB962C8B-B14F-4D97-AF65-F5344CB8AC3E}">
        <p14:creationId xmlns:p14="http://schemas.microsoft.com/office/powerpoint/2010/main" val="2541590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Tree>
    <p:extLst>
      <p:ext uri="{BB962C8B-B14F-4D97-AF65-F5344CB8AC3E}">
        <p14:creationId xmlns:p14="http://schemas.microsoft.com/office/powerpoint/2010/main" val="536307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 we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Technical Pre-enablement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briefings, workshops, digital content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Technical expertise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Mentors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do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Provide space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Provide logo for advertising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Bring developers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9</a:t>
            </a:fld>
            <a:endParaRPr lang="en-US" dirty="0"/>
          </a:p>
        </p:txBody>
      </p:sp>
    </p:spTree>
    <p:extLst>
      <p:ext uri="{BB962C8B-B14F-4D97-AF65-F5344CB8AC3E}">
        <p14:creationId xmlns:p14="http://schemas.microsoft.com/office/powerpoint/2010/main" val="2222331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12" Type="http://schemas.openxmlformats.org/officeDocument/2006/relationships/image" Target="../media/image31.png"/><Relationship Id="rId2" Type="http://schemas.openxmlformats.org/officeDocument/2006/relationships/image" Target="../media/image21.jpeg"/><Relationship Id="rId1" Type="http://schemas.openxmlformats.org/officeDocument/2006/relationships/slideMaster" Target="../slideMasters/slideMaster6.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e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2.png"/><Relationship Id="rId1" Type="http://schemas.openxmlformats.org/officeDocument/2006/relationships/slideMaster" Target="../slideMasters/slideMaster4.xml"/><Relationship Id="rId6" Type="http://schemas.openxmlformats.org/officeDocument/2006/relationships/image" Target="../media/image12.png"/><Relationship Id="rId5" Type="http://schemas.openxmlformats.org/officeDocument/2006/relationships/image" Target="../media/image11.tiff"/><Relationship Id="rId4" Type="http://schemas.openxmlformats.org/officeDocument/2006/relationships/image" Target="../media/image10.tif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Master" Target="../slideMasters/slideMaster4.xml"/><Relationship Id="rId5" Type="http://schemas.openxmlformats.org/officeDocument/2006/relationships/image" Target="../media/image16.jpeg"/><Relationship Id="rId4" Type="http://schemas.openxmlformats.org/officeDocument/2006/relationships/image" Target="../media/image15.tiff"/></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7125079" y="2199995"/>
            <a:ext cx="4584546" cy="591556"/>
          </a:xfrm>
          <a:prstGeom prst="rect">
            <a:avLst/>
          </a:prstGeom>
        </p:spPr>
      </p:pic>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dirty="0"/>
              <a:t>DOC ID / Month XX, 2018 / © 2018 IBM Corporation</a:t>
            </a:r>
          </a:p>
        </p:txBody>
      </p:sp>
    </p:spTree>
    <p:extLst>
      <p:ext uri="{BB962C8B-B14F-4D97-AF65-F5344CB8AC3E}">
        <p14:creationId xmlns:p14="http://schemas.microsoft.com/office/powerpoint/2010/main" val="206549614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37945282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243457885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66485022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125196591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dirty="0"/>
              <a:t>DOC ID / Month XX, 2018 / © 2018 IBM Corporation</a:t>
            </a:r>
          </a:p>
        </p:txBody>
      </p:sp>
    </p:spTree>
    <p:extLst>
      <p:ext uri="{BB962C8B-B14F-4D97-AF65-F5344CB8AC3E}">
        <p14:creationId xmlns:p14="http://schemas.microsoft.com/office/powerpoint/2010/main" val="156090932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7175944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169653306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36048097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2179775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dirty="0"/>
              <a:t>DOC ID / Month XX, 2018 / © 2018 IBM Corporation</a:t>
            </a:r>
          </a:p>
        </p:txBody>
      </p:sp>
    </p:spTree>
    <p:extLst>
      <p:ext uri="{BB962C8B-B14F-4D97-AF65-F5344CB8AC3E}">
        <p14:creationId xmlns:p14="http://schemas.microsoft.com/office/powerpoint/2010/main" val="35700161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628593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spTree>
    <p:extLst>
      <p:ext uri="{BB962C8B-B14F-4D97-AF65-F5344CB8AC3E}">
        <p14:creationId xmlns:p14="http://schemas.microsoft.com/office/powerpoint/2010/main" val="28913628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spTree>
    <p:extLst>
      <p:ext uri="{BB962C8B-B14F-4D97-AF65-F5344CB8AC3E}">
        <p14:creationId xmlns:p14="http://schemas.microsoft.com/office/powerpoint/2010/main" val="119251773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426706665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
        <p:nvSpPr>
          <p:cNvPr id="2" name="Footer Placeholder 1"/>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35253353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7" name="Picture Placeholder 5"/>
          <p:cNvSpPr>
            <a:spLocks noGrp="1"/>
          </p:cNvSpPr>
          <p:nvPr>
            <p:ph type="pic" sz="quarter" idx="12"/>
          </p:nvPr>
        </p:nvSpPr>
        <p:spPr>
          <a:xfrm>
            <a:off x="1161950" y="437323"/>
            <a:ext cx="9730040" cy="5473148"/>
          </a:xfrm>
        </p:spPr>
        <p:txBody>
          <a:bodyPr/>
          <a:lstStyle/>
          <a:p>
            <a:endParaRPr lang="en-US" dirty="0"/>
          </a:p>
        </p:txBody>
      </p:sp>
    </p:spTree>
    <p:extLst>
      <p:ext uri="{BB962C8B-B14F-4D97-AF65-F5344CB8AC3E}">
        <p14:creationId xmlns:p14="http://schemas.microsoft.com/office/powerpoint/2010/main" val="301733289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31030965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36593137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Month XX, 2018 / © 2018 IBM Corporation</a:t>
            </a:r>
            <a:endParaRPr lang="en-US" dirty="0"/>
          </a:p>
        </p:txBody>
      </p:sp>
    </p:spTree>
    <p:extLst>
      <p:ext uri="{BB962C8B-B14F-4D97-AF65-F5344CB8AC3E}">
        <p14:creationId xmlns:p14="http://schemas.microsoft.com/office/powerpoint/2010/main" val="3905588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734804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1902496"/>
          </a:xfrm>
        </p:spPr>
        <p:txBody>
          <a:bodyPr/>
          <a:lstStyle>
            <a:lvl1pPr>
              <a:lnSpc>
                <a:spcPct val="90000"/>
              </a:lnSpc>
              <a:defRPr sz="3199"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dirty="0"/>
              <a:t>DOC ID / Month XX, 2018 / © 2018 IBM Corporation</a:t>
            </a:r>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304801"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31083423"/>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5"/>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dirty="0"/>
              <a:t>DOC ID / Month XX, 2018 / © 2018 IBM Corporation</a:t>
            </a:r>
          </a:p>
        </p:txBody>
      </p:sp>
    </p:spTree>
    <p:extLst>
      <p:ext uri="{BB962C8B-B14F-4D97-AF65-F5344CB8AC3E}">
        <p14:creationId xmlns:p14="http://schemas.microsoft.com/office/powerpoint/2010/main" val="295468308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384" algn="dec"/>
              </a:tabLst>
              <a:defRPr/>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38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189518426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598" indent="-156598">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129782008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415944358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304800" y="1327359"/>
            <a:ext cx="5486400" cy="4916809"/>
          </a:xfrm>
        </p:spPr>
        <p:txBody>
          <a:bodyPr/>
          <a:lstStyle>
            <a:lvl1pPr>
              <a:defRPr sz="3199"/>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6759353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6400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0"/>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dirty="0"/>
              <a:t>DOC ID / Month XX, 2018 / © 2018 IBM Corporation</a:t>
            </a:r>
          </a:p>
        </p:txBody>
      </p:sp>
    </p:spTree>
    <p:extLst>
      <p:ext uri="{BB962C8B-B14F-4D97-AF65-F5344CB8AC3E}">
        <p14:creationId xmlns:p14="http://schemas.microsoft.com/office/powerpoint/2010/main" val="50884636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419209033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334773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413779793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230640449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dirty="0"/>
              <a:t>DOC ID / Month XX, 2018 / © 2018 IBM Corporation</a:t>
            </a:r>
          </a:p>
        </p:txBody>
      </p:sp>
    </p:spTree>
    <p:extLst>
      <p:ext uri="{BB962C8B-B14F-4D97-AF65-F5344CB8AC3E}">
        <p14:creationId xmlns:p14="http://schemas.microsoft.com/office/powerpoint/2010/main" val="130312713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199">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11102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spTree>
    <p:extLst>
      <p:ext uri="{BB962C8B-B14F-4D97-AF65-F5344CB8AC3E}">
        <p14:creationId xmlns:p14="http://schemas.microsoft.com/office/powerpoint/2010/main" val="328243702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spTree>
    <p:extLst>
      <p:ext uri="{BB962C8B-B14F-4D97-AF65-F5344CB8AC3E}">
        <p14:creationId xmlns:p14="http://schemas.microsoft.com/office/powerpoint/2010/main" val="362107336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365827260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dirty="0"/>
              <a:t>Click icon to add table</a:t>
            </a:r>
          </a:p>
        </p:txBody>
      </p:sp>
      <p:sp>
        <p:nvSpPr>
          <p:cNvPr id="2" name="Footer Placeholder 1"/>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133874617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7" name="Picture Placeholder 5"/>
          <p:cNvSpPr>
            <a:spLocks noGrp="1"/>
          </p:cNvSpPr>
          <p:nvPr>
            <p:ph type="pic" sz="quarter" idx="12"/>
          </p:nvPr>
        </p:nvSpPr>
        <p:spPr>
          <a:xfrm>
            <a:off x="1161950" y="437323"/>
            <a:ext cx="9730040" cy="5473148"/>
          </a:xfrm>
        </p:spPr>
        <p:txBody>
          <a:bodyPr/>
          <a:lstStyle/>
          <a:p>
            <a:endParaRPr lang="en-US" dirty="0"/>
          </a:p>
        </p:txBody>
      </p:sp>
    </p:spTree>
    <p:extLst>
      <p:ext uri="{BB962C8B-B14F-4D97-AF65-F5344CB8AC3E}">
        <p14:creationId xmlns:p14="http://schemas.microsoft.com/office/powerpoint/2010/main" val="312988150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384" algn="dec"/>
              </a:tabLst>
              <a:defRPr sz="1467"/>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2122076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8"/>
            <a:ext cx="1722792" cy="701463"/>
          </a:xfrm>
          <a:prstGeom prst="rect">
            <a:avLst/>
          </a:prstGeom>
        </p:spPr>
      </p:pic>
      <p:sp>
        <p:nvSpPr>
          <p:cNvPr id="2" name="Footer Placeholder 1"/>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225549683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797"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Footer Placeholder 8"/>
          <p:cNvSpPr>
            <a:spLocks noGrp="1"/>
          </p:cNvSpPr>
          <p:nvPr>
            <p:ph type="ftr" sz="quarter" idx="3"/>
          </p:nvPr>
        </p:nvSpPr>
        <p:spPr>
          <a:xfrm>
            <a:off x="1428206"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Month XX, 2018 / © 2018 IBM Corporation</a:t>
            </a:r>
            <a:endParaRPr lang="en-US" dirty="0"/>
          </a:p>
        </p:txBody>
      </p:sp>
    </p:spTree>
    <p:extLst>
      <p:ext uri="{BB962C8B-B14F-4D97-AF65-F5344CB8AC3E}">
        <p14:creationId xmlns:p14="http://schemas.microsoft.com/office/powerpoint/2010/main" val="322722950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834696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74115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1" name="Shape 31"/>
          <p:cNvSpPr>
            <a:spLocks noGrp="1"/>
          </p:cNvSpPr>
          <p:nvPr>
            <p:ph type="title"/>
          </p:nvPr>
        </p:nvSpPr>
        <p:spPr>
          <a:xfrm>
            <a:off x="2416969" y="1151930"/>
            <a:ext cx="7358063" cy="2321719"/>
          </a:xfrm>
          <a:prstGeom prst="rect">
            <a:avLst/>
          </a:prstGeom>
        </p:spPr>
        <p:txBody>
          <a:bodyPr anchor="b"/>
          <a:lstStyle>
            <a:lvl1pPr algn="ctr">
              <a:defRPr sz="5599" b="0">
                <a:latin typeface="Helvetica Neue Medium"/>
                <a:ea typeface="+mn-ea"/>
                <a:cs typeface="+mn-cs"/>
                <a:sym typeface="Helvetica Light"/>
              </a:defRPr>
            </a:lvl1pPr>
          </a:lstStyle>
          <a:p>
            <a:pPr lvl="0">
              <a:defRPr sz="1800"/>
            </a:pPr>
            <a:r>
              <a:rPr sz="5599" dirty="0"/>
              <a:t>Title Text</a:t>
            </a:r>
          </a:p>
        </p:txBody>
      </p:sp>
      <p:sp>
        <p:nvSpPr>
          <p:cNvPr id="32" name="Shape 32"/>
          <p:cNvSpPr>
            <a:spLocks noGrp="1"/>
          </p:cNvSpPr>
          <p:nvPr>
            <p:ph type="body" idx="1"/>
          </p:nvPr>
        </p:nvSpPr>
        <p:spPr>
          <a:xfrm>
            <a:off x="2416969" y="3536157"/>
            <a:ext cx="7358063" cy="794743"/>
          </a:xfrm>
          <a:prstGeom prst="rect">
            <a:avLst/>
          </a:prstGeom>
        </p:spPr>
        <p:txBody>
          <a:bodyPr anchor="t"/>
          <a:lstStyle>
            <a:lvl1pPr marL="0" indent="0" algn="ctr">
              <a:spcBef>
                <a:spcPts val="0"/>
              </a:spcBef>
              <a:buSzTx/>
              <a:buNone/>
              <a:defRPr sz="2200"/>
            </a:lvl1pPr>
            <a:lvl2pPr marL="0" indent="114277" algn="ctr">
              <a:spcBef>
                <a:spcPts val="0"/>
              </a:spcBef>
              <a:buSzTx/>
              <a:buNone/>
              <a:defRPr sz="2200"/>
            </a:lvl2pPr>
            <a:lvl3pPr marL="0" indent="228554" algn="ctr">
              <a:spcBef>
                <a:spcPts val="0"/>
              </a:spcBef>
              <a:buSzTx/>
              <a:buNone/>
              <a:defRPr sz="2200"/>
            </a:lvl3pPr>
            <a:lvl4pPr marL="0" indent="342831" algn="ctr">
              <a:spcBef>
                <a:spcPts val="0"/>
              </a:spcBef>
              <a:buSzTx/>
              <a:buNone/>
              <a:defRPr sz="2200"/>
            </a:lvl4pPr>
            <a:lvl5pPr marL="0" indent="457109"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extLst>
      <p:ext uri="{BB962C8B-B14F-4D97-AF65-F5344CB8AC3E}">
        <p14:creationId xmlns:p14="http://schemas.microsoft.com/office/powerpoint/2010/main" val="1528956342"/>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hree Co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280997"/>
            <a:ext cx="3754852" cy="5332023"/>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88701108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150"/>
            </a:lvl2pPr>
            <a:lvl3pPr>
              <a:defRPr sz="1900"/>
            </a:lvl3pPr>
            <a:lvl4pPr>
              <a:defRPr sz="1900"/>
            </a:lvl4pPr>
            <a:lvl5pPr>
              <a:defRPr sz="1650"/>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66981181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2757555" y="2129266"/>
            <a:ext cx="3427368" cy="1268869"/>
          </a:xfrm>
        </p:spPr>
        <p:txBody>
          <a:bodyPr anchor="t"/>
          <a:lstStyle>
            <a:lvl1pPr>
              <a:defRPr sz="2999">
                <a:solidFill>
                  <a:srgbClr val="FFFFFF"/>
                </a:solidFill>
              </a:defRPr>
            </a:lvl1pPr>
          </a:lstStyle>
          <a:p>
            <a:r>
              <a:rPr lang="en-GB"/>
              <a:t>Click to edit Master title style</a:t>
            </a:r>
            <a:endParaRPr lang="en-US" dirty="0"/>
          </a:p>
        </p:txBody>
      </p:sp>
      <p:pic>
        <p:nvPicPr>
          <p:cNvPr id="9" name="pasted-image.tif"/>
          <p:cNvPicPr/>
          <p:nvPr userDrawn="1"/>
        </p:nvPicPr>
        <p:blipFill>
          <a:blip r:embed="rId2" cstate="screen">
            <a:extLst>
              <a:ext uri="{28A0092B-C50C-407E-A947-70E740481C1C}">
                <a14:useLocalDpi xmlns:a14="http://schemas.microsoft.com/office/drawing/2010/main"/>
              </a:ext>
            </a:extLst>
          </a:blip>
          <a:srcRect/>
          <a:stretch>
            <a:fillRect/>
          </a:stretch>
        </p:blipFill>
        <p:spPr>
          <a:xfrm rot="16200000">
            <a:off x="6882797" y="1569677"/>
            <a:ext cx="2562446" cy="3753049"/>
          </a:xfrm>
          <a:prstGeom prst="rect">
            <a:avLst/>
          </a:prstGeom>
          <a:ln w="12700">
            <a:miter lim="400000"/>
          </a:ln>
        </p:spPr>
      </p:pic>
      <p:pic>
        <p:nvPicPr>
          <p:cNvPr id="10" name="pasted-image.tif"/>
          <p:cNvPicPr/>
          <p:nvPr userDrawn="1"/>
        </p:nvPicPr>
        <p:blipFill rotWithShape="1">
          <a:blip r:embed="rId3" cstate="screen">
            <a:extLst>
              <a:ext uri="{28A0092B-C50C-407E-A947-70E740481C1C}">
                <a14:useLocalDpi xmlns:a14="http://schemas.microsoft.com/office/drawing/2010/main"/>
              </a:ext>
            </a:extLst>
          </a:blip>
          <a:srcRect/>
          <a:stretch/>
        </p:blipFill>
        <p:spPr>
          <a:xfrm>
            <a:off x="2776558" y="1"/>
            <a:ext cx="3386374" cy="2047084"/>
          </a:xfrm>
          <a:prstGeom prst="rect">
            <a:avLst/>
          </a:prstGeom>
          <a:ln w="12700">
            <a:miter lim="400000"/>
          </a:ln>
        </p:spPr>
      </p:pic>
      <p:pic>
        <p:nvPicPr>
          <p:cNvPr id="12" name="nerdea_shot.png"/>
          <p:cNvPicPr/>
          <p:nvPr userDrawn="1"/>
        </p:nvPicPr>
        <p:blipFill rotWithShape="1">
          <a:blip r:embed="rId4" cstate="print">
            <a:extLst>
              <a:ext uri="{28A0092B-C50C-407E-A947-70E740481C1C}">
                <a14:useLocalDpi xmlns:a14="http://schemas.microsoft.com/office/drawing/2010/main"/>
              </a:ext>
            </a:extLst>
          </a:blip>
          <a:srcRect/>
          <a:stretch/>
        </p:blipFill>
        <p:spPr>
          <a:xfrm>
            <a:off x="2742695" y="4833692"/>
            <a:ext cx="2968739" cy="2024308"/>
          </a:xfrm>
          <a:prstGeom prst="rect">
            <a:avLst/>
          </a:prstGeom>
          <a:ln w="12700">
            <a:miter lim="400000"/>
          </a:ln>
        </p:spPr>
      </p:pic>
      <p:pic>
        <p:nvPicPr>
          <p:cNvPr id="13" name="image1.jpeg"/>
          <p:cNvPicPr/>
          <p:nvPr userDrawn="1"/>
        </p:nvPicPr>
        <p:blipFill rotWithShape="1">
          <a:blip r:embed="rId5" cstate="print">
            <a:extLst>
              <a:ext uri="{28A0092B-C50C-407E-A947-70E740481C1C}">
                <a14:useLocalDpi xmlns:a14="http://schemas.microsoft.com/office/drawing/2010/main"/>
              </a:ext>
            </a:extLst>
          </a:blip>
          <a:srcRect/>
          <a:stretch/>
        </p:blipFill>
        <p:spPr>
          <a:xfrm>
            <a:off x="10124817" y="2164977"/>
            <a:ext cx="2065598" cy="2562447"/>
          </a:xfrm>
          <a:prstGeom prst="rect">
            <a:avLst/>
          </a:prstGeom>
          <a:ln w="12700">
            <a:miter lim="400000"/>
          </a:ln>
        </p:spPr>
      </p:pic>
      <p:pic>
        <p:nvPicPr>
          <p:cNvPr id="15" name="image2.png"/>
          <p:cNvPicPr/>
          <p:nvPr userDrawn="1"/>
        </p:nvPicPr>
        <p:blipFill rotWithShape="1">
          <a:blip r:embed="rId6" cstate="screen">
            <a:extLst>
              <a:ext uri="{28A0092B-C50C-407E-A947-70E740481C1C}">
                <a14:useLocalDpi xmlns:a14="http://schemas.microsoft.com/office/drawing/2010/main"/>
              </a:ext>
            </a:extLst>
          </a:blip>
          <a:srcRect/>
          <a:stretch/>
        </p:blipFill>
        <p:spPr>
          <a:xfrm>
            <a:off x="5843371" y="5961768"/>
            <a:ext cx="3538102" cy="896232"/>
          </a:xfrm>
          <a:prstGeom prst="rect">
            <a:avLst/>
          </a:prstGeom>
          <a:ln w="12700">
            <a:miter lim="400000"/>
          </a:ln>
        </p:spPr>
      </p:pic>
      <p:pic>
        <p:nvPicPr>
          <p:cNvPr id="16" name="IMG_0521-1880x960.jpg"/>
          <p:cNvPicPr/>
          <p:nvPr userDrawn="1"/>
        </p:nvPicPr>
        <p:blipFill rotWithShape="1">
          <a:blip r:embed="rId7" cstate="screen">
            <a:extLst>
              <a:ext uri="{28A0092B-C50C-407E-A947-70E740481C1C}">
                <a14:useLocalDpi xmlns:a14="http://schemas.microsoft.com/office/drawing/2010/main"/>
              </a:ext>
            </a:extLst>
          </a:blip>
          <a:srcRect/>
          <a:stretch/>
        </p:blipFill>
        <p:spPr>
          <a:xfrm>
            <a:off x="5842789" y="4833691"/>
            <a:ext cx="3538685" cy="1014408"/>
          </a:xfrm>
          <a:prstGeom prst="rect">
            <a:avLst/>
          </a:prstGeom>
          <a:ln w="12700">
            <a:miter lim="400000"/>
          </a:ln>
        </p:spPr>
      </p:pic>
      <p:pic>
        <p:nvPicPr>
          <p:cNvPr id="17" name="Picture 16" descr="IMG_2915.JP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 y="4833691"/>
            <a:ext cx="2646769" cy="2024310"/>
          </a:xfrm>
          <a:prstGeom prst="rect">
            <a:avLst/>
          </a:prstGeom>
        </p:spPr>
      </p:pic>
      <p:pic>
        <p:nvPicPr>
          <p:cNvPr id="18" name="Picture 17" descr="IMG_2914.JPG"/>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0124817" y="1"/>
            <a:ext cx="2065597" cy="2047084"/>
          </a:xfrm>
          <a:prstGeom prst="rect">
            <a:avLst/>
          </a:prstGeom>
        </p:spPr>
      </p:pic>
      <p:pic>
        <p:nvPicPr>
          <p:cNvPr id="19" name="Picture 18" descr="IMG_2913.JPG"/>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a:off x="-1045186" y="1045182"/>
            <a:ext cx="4727424" cy="2637055"/>
          </a:xfrm>
          <a:prstGeom prst="rect">
            <a:avLst/>
          </a:prstGeom>
        </p:spPr>
      </p:pic>
      <p:pic>
        <p:nvPicPr>
          <p:cNvPr id="20" name="Picture 19" descr="IMG_2904.JPG"/>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a:xfrm>
            <a:off x="6287495" y="-3"/>
            <a:ext cx="3753050" cy="2047088"/>
          </a:xfrm>
          <a:prstGeom prst="rect">
            <a:avLst/>
          </a:prstGeom>
        </p:spPr>
      </p:pic>
      <p:cxnSp>
        <p:nvCxnSpPr>
          <p:cNvPr id="22" name="Straight Connector 21"/>
          <p:cNvCxnSpPr/>
          <p:nvPr userDrawn="1"/>
        </p:nvCxnSpPr>
        <p:spPr bwMode="auto">
          <a:xfrm>
            <a:off x="2751468" y="3562750"/>
            <a:ext cx="3433455" cy="11759"/>
          </a:xfrm>
          <a:prstGeom prst="line">
            <a:avLst/>
          </a:prstGeom>
          <a:gradFill rotWithShape="1">
            <a:gsLst>
              <a:gs pos="0">
                <a:srgbClr val="0066FF">
                  <a:alpha val="70000"/>
                </a:srgbClr>
              </a:gs>
              <a:gs pos="100000">
                <a:srgbClr val="E1E2FE"/>
              </a:gs>
            </a:gsLst>
            <a:lin ang="5400000" scaled="1"/>
          </a:gradFill>
          <a:ln w="57150" cap="flat" cmpd="sng" algn="ctr">
            <a:solidFill>
              <a:schemeClr val="tx1"/>
            </a:solidFill>
            <a:prstDash val="solid"/>
            <a:round/>
            <a:headEnd type="none" w="med" len="med"/>
            <a:tailEnd type="none" w="med" len="med"/>
          </a:ln>
          <a:effectLst/>
        </p:spPr>
      </p:cxnSp>
      <p:sp>
        <p:nvSpPr>
          <p:cNvPr id="28" name="Content Placeholder 27"/>
          <p:cNvSpPr>
            <a:spLocks noGrp="1"/>
          </p:cNvSpPr>
          <p:nvPr>
            <p:ph sz="quarter" idx="11" hasCustomPrompt="1"/>
          </p:nvPr>
        </p:nvSpPr>
        <p:spPr>
          <a:xfrm>
            <a:off x="2747797" y="3689716"/>
            <a:ext cx="3469987" cy="1062026"/>
          </a:xfrm>
        </p:spPr>
        <p:txBody>
          <a:bodyPr/>
          <a:lstStyle>
            <a:lvl1pPr marL="0" indent="0">
              <a:buNone/>
              <a:defRPr sz="1600"/>
            </a:lvl1pPr>
          </a:lstStyle>
          <a:p>
            <a:pPr lvl="0"/>
            <a:r>
              <a:rPr lang="en-GB" dirty="0"/>
              <a:t>Click to edit Sub-title text styles</a:t>
            </a:r>
          </a:p>
        </p:txBody>
      </p:sp>
      <p:pic>
        <p:nvPicPr>
          <p:cNvPr id="21" name="Picture 20"/>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a:xfrm>
            <a:off x="9463515" y="4847167"/>
            <a:ext cx="2728485" cy="2010834"/>
          </a:xfrm>
          <a:prstGeom prst="rect">
            <a:avLst/>
          </a:prstGeom>
        </p:spPr>
      </p:pic>
    </p:spTree>
    <p:extLst>
      <p:ext uri="{BB962C8B-B14F-4D97-AF65-F5344CB8AC3E}">
        <p14:creationId xmlns:p14="http://schemas.microsoft.com/office/powerpoint/2010/main" val="81744251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Col Content w/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806537"/>
            <a:ext cx="3754852" cy="4707946"/>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7" name="Text Placeholder 6"/>
          <p:cNvSpPr>
            <a:spLocks noGrp="1"/>
          </p:cNvSpPr>
          <p:nvPr>
            <p:ph type="body" sz="quarter" idx="12" hasCustomPrompt="1"/>
          </p:nvPr>
        </p:nvSpPr>
        <p:spPr>
          <a:xfrm>
            <a:off x="210340"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8" name="Straight Connector 7"/>
          <p:cNvCxnSpPr/>
          <p:nvPr userDrawn="1"/>
        </p:nvCxnSpPr>
        <p:spPr>
          <a:xfrm flipV="1">
            <a:off x="195743"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9" name="Text Placeholder 6"/>
          <p:cNvSpPr>
            <a:spLocks noGrp="1"/>
          </p:cNvSpPr>
          <p:nvPr>
            <p:ph type="body" sz="quarter" idx="13" hasCustomPrompt="1"/>
          </p:nvPr>
        </p:nvSpPr>
        <p:spPr>
          <a:xfrm>
            <a:off x="4194118"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0" name="Straight Connector 9"/>
          <p:cNvCxnSpPr/>
          <p:nvPr userDrawn="1"/>
        </p:nvCxnSpPr>
        <p:spPr>
          <a:xfrm flipV="1">
            <a:off x="4179520"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sz="quarter" idx="14" hasCustomPrompt="1"/>
          </p:nvPr>
        </p:nvSpPr>
        <p:spPr>
          <a:xfrm>
            <a:off x="8135261"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2" name="Straight Connector 11"/>
          <p:cNvCxnSpPr/>
          <p:nvPr userDrawn="1"/>
        </p:nvCxnSpPr>
        <p:spPr>
          <a:xfrm flipV="1">
            <a:off x="8120664"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783203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ue Left Border">
    <p:spTree>
      <p:nvGrpSpPr>
        <p:cNvPr id="1" name=""/>
        <p:cNvGrpSpPr/>
        <p:nvPr/>
      </p:nvGrpSpPr>
      <p:grpSpPr>
        <a:xfrm>
          <a:off x="0" y="0"/>
          <a:ext cx="0" cy="0"/>
          <a:chOff x="0" y="0"/>
          <a:chExt cx="0" cy="0"/>
        </a:xfrm>
      </p:grpSpPr>
      <p:sp>
        <p:nvSpPr>
          <p:cNvPr id="2" name="Title 1"/>
          <p:cNvSpPr>
            <a:spLocks noGrp="1"/>
          </p:cNvSpPr>
          <p:nvPr>
            <p:ph type="title"/>
          </p:nvPr>
        </p:nvSpPr>
        <p:spPr>
          <a:xfrm>
            <a:off x="3824369" y="490749"/>
            <a:ext cx="8067064" cy="724558"/>
          </a:xfrm>
        </p:spPr>
        <p:txBody>
          <a:bodyPr/>
          <a:lstStyle>
            <a:lvl1pPr>
              <a:defRPr>
                <a:solidFill>
                  <a:srgbClr val="FFFFFF"/>
                </a:solidFill>
              </a:defRPr>
            </a:lvl1pPr>
          </a:lstStyle>
          <a:p>
            <a:r>
              <a:rPr lang="en-GB" dirty="0"/>
              <a:t>Click to edit Master title style</a:t>
            </a:r>
            <a:endParaRPr lang="en-US" dirty="0"/>
          </a:p>
        </p:txBody>
      </p:sp>
      <p:sp>
        <p:nvSpPr>
          <p:cNvPr id="3" name="Content Placeholder 2"/>
          <p:cNvSpPr>
            <a:spLocks noGrp="1"/>
          </p:cNvSpPr>
          <p:nvPr>
            <p:ph idx="1"/>
          </p:nvPr>
        </p:nvSpPr>
        <p:spPr>
          <a:xfrm>
            <a:off x="3823057" y="1357640"/>
            <a:ext cx="8064142" cy="5156844"/>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chemeClr val="bg1"/>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chemeClr val="bg1"/>
                </a:solidFill>
                <a:latin typeface="Avenir Medium"/>
                <a:cs typeface="Avenir Medium"/>
              </a:rPr>
              <a:pPr algn="l" defTabSz="544211"/>
              <a:t>‹#›</a:t>
            </a:fld>
            <a:endParaRPr lang="en-US" sz="950" kern="0" spc="-35" dirty="0">
              <a:solidFill>
                <a:schemeClr val="bg1"/>
              </a:solidFill>
              <a:latin typeface="Avenir Medium"/>
              <a:cs typeface="Avenir Medium"/>
            </a:endParaRPr>
          </a:p>
        </p:txBody>
      </p:sp>
      <p:sp>
        <p:nvSpPr>
          <p:cNvPr id="9" name="Text Placeholder 8"/>
          <p:cNvSpPr>
            <a:spLocks noGrp="1"/>
          </p:cNvSpPr>
          <p:nvPr>
            <p:ph type="body" sz="quarter" idx="10" hasCustomPrompt="1"/>
          </p:nvPr>
        </p:nvSpPr>
        <p:spPr>
          <a:xfrm>
            <a:off x="277284" y="504082"/>
            <a:ext cx="2919421" cy="5331564"/>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pic>
        <p:nvPicPr>
          <p:cNvPr id="10" name="Picture 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Tree>
    <p:extLst>
      <p:ext uri="{BB962C8B-B14F-4D97-AF65-F5344CB8AC3E}">
        <p14:creationId xmlns:p14="http://schemas.microsoft.com/office/powerpoint/2010/main" val="1365877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ue Right Border">
    <p:spTree>
      <p:nvGrpSpPr>
        <p:cNvPr id="1" name=""/>
        <p:cNvGrpSpPr/>
        <p:nvPr/>
      </p:nvGrpSpPr>
      <p:grpSpPr>
        <a:xfrm>
          <a:off x="0" y="0"/>
          <a:ext cx="0" cy="0"/>
          <a:chOff x="0" y="0"/>
          <a:chExt cx="0" cy="0"/>
        </a:xfrm>
      </p:grpSpPr>
      <p:sp>
        <p:nvSpPr>
          <p:cNvPr id="2" name="Title 1"/>
          <p:cNvSpPr>
            <a:spLocks noGrp="1"/>
          </p:cNvSpPr>
          <p:nvPr>
            <p:ph type="title"/>
          </p:nvPr>
        </p:nvSpPr>
        <p:spPr>
          <a:xfrm>
            <a:off x="379517" y="457903"/>
            <a:ext cx="8067064" cy="658866"/>
          </a:xfrm>
        </p:spPr>
        <p:txBody>
          <a:bodyPr/>
          <a:lstStyle>
            <a:lvl1pPr>
              <a:defRPr>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392802" y="1335743"/>
            <a:ext cx="8064142" cy="5178741"/>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Picture 5"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
        <p:nvSpPr>
          <p:cNvPr id="9" name="Text Placeholder 8"/>
          <p:cNvSpPr>
            <a:spLocks noGrp="1"/>
          </p:cNvSpPr>
          <p:nvPr>
            <p:ph type="body" sz="quarter" idx="10" hasCustomPrompt="1"/>
          </p:nvPr>
        </p:nvSpPr>
        <p:spPr>
          <a:xfrm>
            <a:off x="8976994" y="471236"/>
            <a:ext cx="2919421" cy="6043248"/>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rgbClr val="FFFFFF"/>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rgbClr val="FFFFFF"/>
                </a:solidFill>
                <a:latin typeface="Avenir Medium"/>
                <a:cs typeface="Avenir Medium"/>
              </a:rPr>
              <a:pPr algn="l" defTabSz="544211"/>
              <a:t>‹#›</a:t>
            </a:fld>
            <a:endParaRPr lang="en-US" sz="950" kern="0" spc="-35" dirty="0">
              <a:solidFill>
                <a:srgbClr val="FFFFFF"/>
              </a:solidFill>
              <a:latin typeface="Avenir Medium"/>
              <a:cs typeface="Avenir Medium"/>
            </a:endParaRPr>
          </a:p>
        </p:txBody>
      </p:sp>
    </p:spTree>
    <p:extLst>
      <p:ext uri="{BB962C8B-B14F-4D97-AF65-F5344CB8AC3E}">
        <p14:creationId xmlns:p14="http://schemas.microsoft.com/office/powerpoint/2010/main" val="178038112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553978" y="3899075"/>
            <a:ext cx="8722188" cy="1575281"/>
          </a:xfrm>
        </p:spPr>
        <p:txBody>
          <a:bodyPr lIns="0" tIns="0" rIns="0" bIns="0">
            <a:noAutofit/>
          </a:bodyPr>
          <a:lstStyle>
            <a:lvl1pPr algn="l">
              <a:defRPr sz="4299" b="1">
                <a:solidFill>
                  <a:srgbClr val="FFFFFF"/>
                </a:solidFill>
              </a:defRPr>
            </a:lvl1pPr>
          </a:lstStyle>
          <a:p>
            <a:r>
              <a:rPr lang="en-US" dirty="0"/>
              <a:t>Enter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5829" y="1083256"/>
            <a:ext cx="3890356" cy="2468880"/>
          </a:xfrm>
          <a:prstGeom prst="rect">
            <a:avLst/>
          </a:prstGeom>
        </p:spPr>
      </p:pic>
    </p:spTree>
    <p:extLst>
      <p:ext uri="{BB962C8B-B14F-4D97-AF65-F5344CB8AC3E}">
        <p14:creationId xmlns:p14="http://schemas.microsoft.com/office/powerpoint/2010/main" val="246067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37296672"/>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4237728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custDataLst>
      <p:tags r:id="rId1"/>
    </p:custData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dirty="0"/>
          </a:p>
        </p:txBody>
      </p:sp>
    </p:spTree>
    <p:custDataLst>
      <p:tags r:id="rId1"/>
    </p:custData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Tree>
    <p:custDataLst>
      <p:tags r:id="rId1"/>
    </p:custData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custDataLst>
      <p:tags r:id="rId1"/>
    </p:custDataLst>
    <p:extLst>
      <p:ext uri="{BB962C8B-B14F-4D97-AF65-F5344CB8AC3E}">
        <p14:creationId xmlns:p14="http://schemas.microsoft.com/office/powerpoint/2010/main" val="1118601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90704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custDataLst>
      <p:tags r:id="rId1"/>
    </p:custData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0" y="6240629"/>
            <a:ext cx="1567287" cy="572235"/>
          </a:xfrm>
          <a:prstGeom prst="rect">
            <a:avLst/>
          </a:prstGeom>
        </p:spPr>
      </p:pic>
    </p:spTree>
    <p:custDataLst>
      <p:tags r:id="rId1"/>
    </p:custData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Tree>
    <p:custDataLst>
      <p:tags r:id="rId1"/>
    </p:custData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custDataLst>
      <p:tags r:id="rId1"/>
    </p:custData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custDataLst>
      <p:tags r:id="rId1"/>
    </p:custDataLst>
    <p:extLst>
      <p:ext uri="{BB962C8B-B14F-4D97-AF65-F5344CB8AC3E}">
        <p14:creationId xmlns:p14="http://schemas.microsoft.com/office/powerpoint/2010/main" val="1997231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3413760"/>
            <a:ext cx="12192000" cy="3444240"/>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8692" y="6360876"/>
            <a:ext cx="505008" cy="20012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4796" y="6360876"/>
            <a:ext cx="1887397" cy="261720"/>
          </a:xfrm>
          <a:prstGeom prst="rect">
            <a:avLst/>
          </a:prstGeom>
        </p:spPr>
      </p:pic>
    </p:spTree>
    <p:extLst>
      <p:ext uri="{BB962C8B-B14F-4D97-AF65-F5344CB8AC3E}">
        <p14:creationId xmlns:p14="http://schemas.microsoft.com/office/powerpoint/2010/main" val="34494939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09205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98641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3021720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Click icon to add picture</a:t>
            </a:r>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23640260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5721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25623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217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05262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a:t>Click to edit Master text styles</a:t>
            </a:r>
          </a:p>
        </p:txBody>
      </p:sp>
    </p:spTree>
    <p:extLst>
      <p:ext uri="{BB962C8B-B14F-4D97-AF65-F5344CB8AC3E}">
        <p14:creationId xmlns:p14="http://schemas.microsoft.com/office/powerpoint/2010/main" val="34482665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81006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96480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96347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2760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163672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812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757820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1798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6096000" cy="3429001"/>
          </a:xfrm>
          <a:solidFill>
            <a:schemeClr val="bg1"/>
          </a:solidFill>
        </p:spPr>
        <p:txBody>
          <a:bodyPr lIns="210312" tIns="173736" rIns="228600" bIns="228600"/>
          <a:lstStyle>
            <a:lvl1pPr>
              <a:lnSpc>
                <a:spcPts val="3733"/>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9144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6096000" y="3426883"/>
            <a:ext cx="6096000" cy="3431116"/>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6096000" cy="3431116"/>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48267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5176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Click icon to add picture</a:t>
            </a:r>
          </a:p>
        </p:txBody>
      </p:sp>
      <p:sp>
        <p:nvSpPr>
          <p:cNvPr id="2" name="Title 1"/>
          <p:cNvSpPr>
            <a:spLocks noGrp="1"/>
          </p:cNvSpPr>
          <p:nvPr>
            <p:ph type="title"/>
          </p:nvPr>
        </p:nvSpPr>
        <p:spPr>
          <a:xfrm>
            <a:off x="0" y="0"/>
            <a:ext cx="12192000" cy="1718733"/>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14594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Click icon to add picture</a:t>
            </a:r>
          </a:p>
        </p:txBody>
      </p:sp>
      <p:sp>
        <p:nvSpPr>
          <p:cNvPr id="6" name="Text Placeholder 5"/>
          <p:cNvSpPr>
            <a:spLocks noGrp="1"/>
          </p:cNvSpPr>
          <p:nvPr>
            <p:ph type="body" sz="quarter" idx="12"/>
          </p:nvPr>
        </p:nvSpPr>
        <p:spPr>
          <a:xfrm>
            <a:off x="-3" y="5130800"/>
            <a:ext cx="5791203" cy="863600"/>
          </a:xfrm>
          <a:solidFill>
            <a:schemeClr val="bg1"/>
          </a:solidFill>
        </p:spPr>
        <p:txBody>
          <a:bodyPr lIns="219456" tIns="201168" rIns="228600" bIns="228600"/>
          <a:lstStyle>
            <a:lvl1pPr>
              <a:lnSpc>
                <a:spcPts val="2133"/>
              </a:lnSpc>
              <a:buClr>
                <a:schemeClr val="tx1"/>
              </a:buClr>
              <a:defRPr>
                <a:solidFill>
                  <a:schemeClr val="tx1"/>
                </a:solidFill>
              </a:defRPr>
            </a:lvl1pPr>
            <a:lvl2pPr>
              <a:lnSpc>
                <a:spcPts val="2133"/>
              </a:lnSpc>
              <a:buClr>
                <a:schemeClr val="tx1"/>
              </a:buClr>
              <a:defRPr sz="1200">
                <a:solidFill>
                  <a:schemeClr val="tx1"/>
                </a:solidFill>
              </a:defRPr>
            </a:lvl2pPr>
            <a:lvl3pPr>
              <a:lnSpc>
                <a:spcPts val="2133"/>
              </a:lnSpc>
              <a:buClr>
                <a:schemeClr val="tx1"/>
              </a:buClr>
              <a:defRPr sz="1200">
                <a:solidFill>
                  <a:schemeClr val="tx1"/>
                </a:solidFill>
              </a:defRPr>
            </a:lvl3pPr>
            <a:lvl4pPr>
              <a:lnSpc>
                <a:spcPts val="2133"/>
              </a:lnSpc>
              <a:buClr>
                <a:schemeClr val="tx1"/>
              </a:buClr>
              <a:defRPr sz="1200">
                <a:solidFill>
                  <a:schemeClr val="tx1"/>
                </a:solidFill>
              </a:defRPr>
            </a:lvl4pPr>
            <a:lvl5pPr>
              <a:lnSpc>
                <a:spcPts val="2133"/>
              </a:lnSpc>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360385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68547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99607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91536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4788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3281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4409573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190337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77136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a:t>Click to edit Master text styles</a:t>
            </a:r>
          </a:p>
        </p:txBody>
      </p:sp>
    </p:spTree>
    <p:extLst>
      <p:ext uri="{BB962C8B-B14F-4D97-AF65-F5344CB8AC3E}">
        <p14:creationId xmlns:p14="http://schemas.microsoft.com/office/powerpoint/2010/main" val="296562182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43854" y="3089003"/>
            <a:ext cx="1704293" cy="679995"/>
          </a:xfrm>
          <a:prstGeom prst="rect">
            <a:avLst/>
          </a:prstGeom>
        </p:spPr>
      </p:pic>
    </p:spTree>
    <p:extLst>
      <p:ext uri="{BB962C8B-B14F-4D97-AF65-F5344CB8AC3E}">
        <p14:creationId xmlns:p14="http://schemas.microsoft.com/office/powerpoint/2010/main" val="35563480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50" y="321735"/>
            <a:ext cx="695452" cy="281940"/>
          </a:xfrm>
          <a:prstGeom prst="rect">
            <a:avLst/>
          </a:prstGeom>
        </p:spPr>
      </p:pic>
      <p:sp>
        <p:nvSpPr>
          <p:cNvPr id="8" name="Title 3"/>
          <p:cNvSpPr txBox="1">
            <a:spLocks/>
          </p:cNvSpPr>
          <p:nvPr userDrawn="1"/>
        </p:nvSpPr>
        <p:spPr>
          <a:xfrm>
            <a:off x="304801"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3"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060980" y="360868"/>
            <a:ext cx="1949445" cy="778155"/>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6581" y="1555802"/>
            <a:ext cx="1238243" cy="1050031"/>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6"/>
            <a:ext cx="3405183"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154988"/>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dirty="0"/>
              <a:t>DOC ID / Month XX, 2018 / © 2018 IBM Corporation</a:t>
            </a:r>
          </a:p>
        </p:txBody>
      </p:sp>
    </p:spTree>
    <p:extLst>
      <p:ext uri="{BB962C8B-B14F-4D97-AF65-F5344CB8AC3E}">
        <p14:creationId xmlns:p14="http://schemas.microsoft.com/office/powerpoint/2010/main" val="23503090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Click to edit Master text styles</a:t>
            </a:r>
          </a:p>
          <a:p>
            <a:pPr marL="0" marR="0" lvl="1"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Second level</a:t>
            </a:r>
          </a:p>
          <a:p>
            <a:pPr marL="0" marR="0" lvl="2"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Third level</a:t>
            </a:r>
          </a:p>
          <a:p>
            <a:pPr marL="0" marR="0" lvl="3"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Fourth level</a:t>
            </a:r>
          </a:p>
          <a:p>
            <a:pPr marL="0" marR="0" lvl="4"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Click to edit Master text styles</a:t>
            </a:r>
          </a:p>
          <a:p>
            <a:pPr marL="0" marR="0" lvl="1"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Second level</a:t>
            </a:r>
          </a:p>
          <a:p>
            <a:pPr marL="0" marR="0" lvl="2"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Third level</a:t>
            </a:r>
          </a:p>
          <a:p>
            <a:pPr marL="0" marR="0" lvl="3"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Fourth level</a:t>
            </a:r>
          </a:p>
          <a:p>
            <a:pPr marL="0" marR="0" lvl="4"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22167488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2829686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85045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304800" y="1327360"/>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335324270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dirty="0"/>
              <a:t>DOC ID / Month XX, 2018 / © 2018 IBM Corporation</a:t>
            </a:r>
          </a:p>
        </p:txBody>
      </p:sp>
    </p:spTree>
    <p:extLst>
      <p:ext uri="{BB962C8B-B14F-4D97-AF65-F5344CB8AC3E}">
        <p14:creationId xmlns:p14="http://schemas.microsoft.com/office/powerpoint/2010/main" val="121189053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41803745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6"/>
          </p:nvPr>
        </p:nvSpPr>
        <p:spPr/>
        <p:txBody>
          <a:bodyPr/>
          <a:lstStyle/>
          <a:p>
            <a:r>
              <a:rPr lang="en-US" dirty="0"/>
              <a:t>DOC ID / Month XX, 2018 / © 2018 IBM Corporation</a:t>
            </a:r>
          </a:p>
        </p:txBody>
      </p:sp>
    </p:spTree>
    <p:extLst>
      <p:ext uri="{BB962C8B-B14F-4D97-AF65-F5344CB8AC3E}">
        <p14:creationId xmlns:p14="http://schemas.microsoft.com/office/powerpoint/2010/main" val="232959717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65152" y="6248533"/>
            <a:ext cx="1222049" cy="457067"/>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4800" y="6313925"/>
            <a:ext cx="817419" cy="326287"/>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06352" y="6379314"/>
            <a:ext cx="384771" cy="326287"/>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623417" y="6347293"/>
            <a:ext cx="587315" cy="326287"/>
          </a:xfrm>
          <a:prstGeom prst="rect">
            <a:avLst/>
          </a:prstGeom>
        </p:spPr>
      </p:pic>
    </p:spTree>
    <p:extLst>
      <p:ext uri="{BB962C8B-B14F-4D97-AF65-F5344CB8AC3E}">
        <p14:creationId xmlns:p14="http://schemas.microsoft.com/office/powerpoint/2010/main" val="17054273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115457570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dirty="0"/>
              <a:t>DOC ID / Month XX, 2018 / © 2018 IBM Corporation</a:t>
            </a:r>
          </a:p>
        </p:txBody>
      </p:sp>
    </p:spTree>
    <p:extLst>
      <p:ext uri="{BB962C8B-B14F-4D97-AF65-F5344CB8AC3E}">
        <p14:creationId xmlns:p14="http://schemas.microsoft.com/office/powerpoint/2010/main" val="360448063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
        <p:nvSpPr>
          <p:cNvPr id="8" name="Content Placeholder 7"/>
          <p:cNvSpPr>
            <a:spLocks noGrp="1"/>
          </p:cNvSpPr>
          <p:nvPr>
            <p:ph sz="quarter" idx="12"/>
          </p:nvPr>
        </p:nvSpPr>
        <p:spPr>
          <a:xfrm>
            <a:off x="1032667" y="2020679"/>
            <a:ext cx="10126663"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67762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20"/>
          </p:nvPr>
        </p:nvSpPr>
        <p:spPr>
          <a:xfrm>
            <a:off x="3352800" y="6435307"/>
            <a:ext cx="5571271" cy="182880"/>
          </a:xfrm>
        </p:spPr>
        <p:txBody>
          <a:bodyPr/>
          <a:lstStyle/>
          <a:p>
            <a:r>
              <a:rPr lang="en-US" dirty="0"/>
              <a:t>DOC ID / Month XX, 2018 / © 2018 IBM Corporation</a:t>
            </a:r>
          </a:p>
        </p:txBody>
      </p:sp>
    </p:spTree>
    <p:extLst>
      <p:ext uri="{BB962C8B-B14F-4D97-AF65-F5344CB8AC3E}">
        <p14:creationId xmlns:p14="http://schemas.microsoft.com/office/powerpoint/2010/main" val="71178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dirty="0"/>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dirty="0"/>
          </a:p>
        </p:txBody>
      </p:sp>
      <p:sp>
        <p:nvSpPr>
          <p:cNvPr id="2" name="Footer Placeholder 1"/>
          <p:cNvSpPr>
            <a:spLocks noGrp="1"/>
          </p:cNvSpPr>
          <p:nvPr>
            <p:ph type="ftr" sz="quarter" idx="20"/>
          </p:nvPr>
        </p:nvSpPr>
        <p:spPr/>
        <p:txBody>
          <a:bodyPr/>
          <a:lstStyle/>
          <a:p>
            <a:r>
              <a:rPr lang="en-US" dirty="0"/>
              <a:t>DOC ID / Month XX, 2018 / © 2018 IBM Corporation</a:t>
            </a:r>
          </a:p>
        </p:txBody>
      </p:sp>
    </p:spTree>
    <p:extLst>
      <p:ext uri="{BB962C8B-B14F-4D97-AF65-F5344CB8AC3E}">
        <p14:creationId xmlns:p14="http://schemas.microsoft.com/office/powerpoint/2010/main" val="819043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9393610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dirty="0"/>
              <a:t>Click icon to add table</a:t>
            </a:r>
          </a:p>
        </p:txBody>
      </p:sp>
      <p:sp>
        <p:nvSpPr>
          <p:cNvPr id="2" name="Footer Placeholder 1"/>
          <p:cNvSpPr>
            <a:spLocks noGrp="1"/>
          </p:cNvSpPr>
          <p:nvPr>
            <p:ph type="ftr" sz="quarter" idx="14"/>
          </p:nvPr>
        </p:nvSpPr>
        <p:spPr/>
        <p:txBody>
          <a:bodyPr/>
          <a:lstStyle/>
          <a:p>
            <a:r>
              <a:rPr lang="en-US" dirty="0"/>
              <a:t>DOC ID / Month XX, 2018 / © 2018 IBM Corporation</a:t>
            </a:r>
          </a:p>
        </p:txBody>
      </p:sp>
    </p:spTree>
    <p:extLst>
      <p:ext uri="{BB962C8B-B14F-4D97-AF65-F5344CB8AC3E}">
        <p14:creationId xmlns:p14="http://schemas.microsoft.com/office/powerpoint/2010/main" val="163222329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spTree>
    <p:extLst>
      <p:ext uri="{BB962C8B-B14F-4D97-AF65-F5344CB8AC3E}">
        <p14:creationId xmlns:p14="http://schemas.microsoft.com/office/powerpoint/2010/main" val="407820172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303" algn="dec"/>
              </a:tabLst>
              <a:defRPr sz="1467"/>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dirty="0"/>
              <a:t>DOC ID / Month XX, 2018 / © 2018 IBM Corporation</a:t>
            </a:r>
          </a:p>
        </p:txBody>
      </p:sp>
    </p:spTree>
    <p:extLst>
      <p:ext uri="{BB962C8B-B14F-4D97-AF65-F5344CB8AC3E}">
        <p14:creationId xmlns:p14="http://schemas.microsoft.com/office/powerpoint/2010/main" val="83330189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2" name="Footer Placeholder 1"/>
          <p:cNvSpPr>
            <a:spLocks noGrp="1"/>
          </p:cNvSpPr>
          <p:nvPr>
            <p:ph type="ftr" sz="quarter" idx="11"/>
          </p:nvPr>
        </p:nvSpPr>
        <p:spPr/>
        <p:txBody>
          <a:bodyPr/>
          <a:lstStyle/>
          <a:p>
            <a:r>
              <a:rPr lang="en-US" dirty="0"/>
              <a:t>DOC ID / Month XX, 2018 / © 2018 IBM Corporation</a:t>
            </a:r>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8422310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2" y="23216"/>
            <a:ext cx="6260951" cy="2364385"/>
          </a:xfrm>
        </p:spPr>
        <p:txBody>
          <a:bodyPr anchor="b"/>
          <a:lstStyle>
            <a:lvl1pPr marL="228594" algn="l">
              <a:defRPr sz="6000"/>
            </a:lvl1pPr>
          </a:lstStyle>
          <a:p>
            <a:r>
              <a:rPr lang="en-US" dirty="0"/>
              <a:t>Click to edit Master title style</a:t>
            </a:r>
          </a:p>
        </p:txBody>
      </p:sp>
      <p:sp>
        <p:nvSpPr>
          <p:cNvPr id="3" name="Subtitle 2"/>
          <p:cNvSpPr>
            <a:spLocks noGrp="1"/>
          </p:cNvSpPr>
          <p:nvPr>
            <p:ph type="subTitle" idx="1"/>
          </p:nvPr>
        </p:nvSpPr>
        <p:spPr>
          <a:xfrm>
            <a:off x="2" y="2495774"/>
            <a:ext cx="6260951" cy="1639663"/>
          </a:xfrm>
        </p:spPr>
        <p:txBody>
          <a:bodyPr/>
          <a:lstStyle>
            <a:lvl1pPr marL="228594" indent="0" algn="l">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dirty="0"/>
          </a:p>
        </p:txBody>
      </p:sp>
      <p:sp>
        <p:nvSpPr>
          <p:cNvPr id="7" name="Footer Placeholder 1"/>
          <p:cNvSpPr>
            <a:spLocks noGrp="1"/>
          </p:cNvSpPr>
          <p:nvPr>
            <p:ph type="ftr" sz="quarter" idx="11"/>
          </p:nvPr>
        </p:nvSpPr>
        <p:spPr>
          <a:xfrm>
            <a:off x="1484694" y="6435307"/>
            <a:ext cx="7439377" cy="182880"/>
          </a:xfrm>
        </p:spPr>
        <p:txBody>
          <a:bodyPr/>
          <a:lstStyle/>
          <a:p>
            <a:r>
              <a:rPr lang="en-US" dirty="0"/>
              <a:t>DOC ID / Month XX, 2018 / © 2018 IBM Corporation</a:t>
            </a:r>
          </a:p>
        </p:txBody>
      </p:sp>
    </p:spTree>
    <p:extLst>
      <p:ext uri="{BB962C8B-B14F-4D97-AF65-F5344CB8AC3E}">
        <p14:creationId xmlns:p14="http://schemas.microsoft.com/office/powerpoint/2010/main" val="21241004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979742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9FA46A8-4C53-DD4E-B960-D545EFE8D8B6}"/>
              </a:ext>
            </a:extLst>
          </p:cNvPr>
          <p:cNvSpPr>
            <a:spLocks noGrp="1"/>
          </p:cNvSpPr>
          <p:nvPr>
            <p:ph type="dt" sz="half" idx="10"/>
          </p:nvPr>
        </p:nvSpPr>
        <p:spPr/>
        <p:txBody>
          <a:bodyPr/>
          <a:lstStyle>
            <a:lvl1pPr>
              <a:defRPr/>
            </a:lvl1pPr>
          </a:lstStyle>
          <a:p>
            <a:pPr>
              <a:defRPr/>
            </a:pPr>
            <a:fld id="{30A0DFA2-9FCE-ED4A-9B05-4D0F6DC51FF2}" type="datetimeFigureOut">
              <a:rPr lang="en-US"/>
              <a:pPr>
                <a:defRPr/>
              </a:pPr>
              <a:t>7/8/19</a:t>
            </a:fld>
            <a:endParaRPr lang="en-US" dirty="0"/>
          </a:p>
        </p:txBody>
      </p:sp>
      <p:sp>
        <p:nvSpPr>
          <p:cNvPr id="3" name="Footer Placeholder 4">
            <a:extLst>
              <a:ext uri="{FF2B5EF4-FFF2-40B4-BE49-F238E27FC236}">
                <a16:creationId xmlns:a16="http://schemas.microsoft.com/office/drawing/2014/main" id="{924280E6-57C8-F34E-BAA1-E409D16775FB}"/>
              </a:ext>
            </a:extLst>
          </p:cNvPr>
          <p:cNvSpPr>
            <a:spLocks noGrp="1"/>
          </p:cNvSpPr>
          <p:nvPr>
            <p:ph type="ftr" sz="quarter" idx="11"/>
          </p:nvPr>
        </p:nvSpPr>
        <p:spPr/>
        <p:txBody>
          <a:bodyPr/>
          <a:lstStyle>
            <a:lvl1pPr>
              <a:defRPr/>
            </a:lvl1pPr>
          </a:lstStyle>
          <a:p>
            <a:pPr>
              <a:defRPr/>
            </a:pPr>
            <a:endParaRPr lang="en-US" dirty="0"/>
          </a:p>
        </p:txBody>
      </p:sp>
      <p:sp>
        <p:nvSpPr>
          <p:cNvPr id="4" name="Slide Number Placeholder 5">
            <a:extLst>
              <a:ext uri="{FF2B5EF4-FFF2-40B4-BE49-F238E27FC236}">
                <a16:creationId xmlns:a16="http://schemas.microsoft.com/office/drawing/2014/main" id="{C6E5B211-E1CA-1E46-ABA7-929B80ACE155}"/>
              </a:ext>
            </a:extLst>
          </p:cNvPr>
          <p:cNvSpPr>
            <a:spLocks noGrp="1"/>
          </p:cNvSpPr>
          <p:nvPr>
            <p:ph type="sldNum" sz="quarter" idx="12"/>
          </p:nvPr>
        </p:nvSpPr>
        <p:spPr/>
        <p:txBody>
          <a:bodyPr/>
          <a:lstStyle>
            <a:lvl1pPr>
              <a:defRPr/>
            </a:lvl1pPr>
          </a:lstStyle>
          <a:p>
            <a:pPr>
              <a:defRPr/>
            </a:pPr>
            <a:fld id="{2AE2B27E-5CD3-C74B-9890-CBF757670EDD}" type="slidenum">
              <a:rPr lang="en-US"/>
              <a:pPr>
                <a:defRPr/>
              </a:pPr>
              <a:t>‹#›</a:t>
            </a:fld>
            <a:endParaRPr lang="en-US" dirty="0"/>
          </a:p>
        </p:txBody>
      </p:sp>
    </p:spTree>
    <p:extLst>
      <p:ext uri="{BB962C8B-B14F-4D97-AF65-F5344CB8AC3E}">
        <p14:creationId xmlns:p14="http://schemas.microsoft.com/office/powerpoint/2010/main" val="17374164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dirty="0"/>
              <a:t>DOC ID / Month XX, 2018 / © 2018 IBM Corporation</a:t>
            </a:r>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170507982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ags" Target="../tags/tag24.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8"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theme" Target="../theme/theme4.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theme" Target="../theme/theme5.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34" Type="http://schemas.openxmlformats.org/officeDocument/2006/relationships/theme" Target="../theme/theme6.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8"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0" y="6240629"/>
            <a:ext cx="1567287" cy="572235"/>
          </a:xfrm>
          <a:prstGeom prst="rect">
            <a:avLst/>
          </a:prstGeom>
        </p:spPr>
      </p:pic>
    </p:spTree>
    <p:custDataLst>
      <p:tags r:id="rId24"/>
    </p:custDataLst>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7" r:id="rId20"/>
    <p:sldLayoutId id="2147483722" r:id="rId21"/>
    <p:sldLayoutId id="2147483779" r:id="rId22"/>
  </p:sldLayoutIdLst>
  <p:hf sldNum="0"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dirty="0"/>
          </a:p>
        </p:txBody>
      </p:sp>
      <p:pic>
        <p:nvPicPr>
          <p:cNvPr id="8" name="Picture 7">
            <a:extLst>
              <a:ext uri="{FF2B5EF4-FFF2-40B4-BE49-F238E27FC236}">
                <a16:creationId xmlns:a16="http://schemas.microsoft.com/office/drawing/2014/main" id="{330ABD7A-BE41-440B-9ADD-FED20D64D8AB}"/>
              </a:ext>
            </a:extLst>
          </p:cNvPr>
          <p:cNvPicPr>
            <a:picLocks noChangeAspect="1"/>
          </p:cNvPicPr>
          <p:nvPr userDrawn="1"/>
        </p:nvPicPr>
        <p:blipFill>
          <a:blip r:embed="rId2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0" y="6240629"/>
            <a:ext cx="1567287" cy="572235"/>
          </a:xfrm>
          <a:prstGeom prst="rect">
            <a:avLst/>
          </a:prstGeom>
        </p:spPr>
      </p:pic>
    </p:spTree>
    <p:custDataLst>
      <p:tags r:id="rId23"/>
    </p:custDataLst>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3" r:id="rId21"/>
  </p:sldLayoutIdLst>
  <p:hf sldNum="0"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b="0" i="0">
                <a:solidFill>
                  <a:schemeClr val="tx1"/>
                </a:solidFill>
                <a:latin typeface="IBM Plex Sans Light" panose="020B0403050000000000" pitchFamily="34" charset="77"/>
              </a:defRPr>
            </a:lvl1pPr>
          </a:lstStyle>
          <a:p>
            <a:r>
              <a:rPr lang="en-US" dirty="0"/>
              <a:t>Group Name / DOC ID / Month XX, 2018 / © 2018 IBM Corporation</a:t>
            </a:r>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52189567"/>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Lst>
  <p:hf hdr="0" dt="0"/>
  <p:txStyles>
    <p:titleStyle>
      <a:lvl1pPr algn="l" rtl="0" eaLnBrk="1" fontAlgn="base" hangingPunct="1">
        <a:lnSpc>
          <a:spcPts val="3733"/>
        </a:lnSpc>
        <a:spcBef>
          <a:spcPct val="0"/>
        </a:spcBef>
        <a:spcAft>
          <a:spcPts val="2400"/>
        </a:spcAft>
        <a:defRPr sz="32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1484694"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216088193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80" r:id="rId22"/>
    <p:sldLayoutId id="2147483838" r:id="rId23"/>
  </p:sldLayoutIdLst>
  <p:hf hdr="0" dt="0"/>
  <p:txStyles>
    <p:titleStyle>
      <a:lvl1pPr algn="l" defTabSz="609570"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2318347998"/>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1484694"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830857768"/>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Lst>
  <p:hf hdr="0" ftr="0" dt="0"/>
  <p:txStyles>
    <p:titleStyle>
      <a:lvl1pPr algn="l" defTabSz="609463" rtl="0" eaLnBrk="1" latinLnBrk="0" hangingPunct="1">
        <a:lnSpc>
          <a:spcPct val="90000"/>
        </a:lnSpc>
        <a:spcBef>
          <a:spcPct val="0"/>
        </a:spcBef>
        <a:buNone/>
        <a:defRPr sz="3199" kern="1200">
          <a:solidFill>
            <a:schemeClr val="bg2"/>
          </a:solidFill>
          <a:latin typeface="+mj-lt"/>
          <a:ea typeface="Arial" charset="0"/>
          <a:cs typeface="Arial" charset="0"/>
        </a:defRPr>
      </a:lvl1pPr>
    </p:titleStyle>
    <p:body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44.xml"/><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97.xml"/><Relationship Id="rId6" Type="http://schemas.openxmlformats.org/officeDocument/2006/relationships/hyperlink" Target="https://ibm.com/systems" TargetMode="External"/><Relationship Id="rId5" Type="http://schemas.openxmlformats.org/officeDocument/2006/relationships/hyperlink" Target="https://cloud.ibm.com/catalog" TargetMode="External"/><Relationship Id="rId4" Type="http://schemas.openxmlformats.org/officeDocument/2006/relationships/hyperlink" Target="https://callforcode.org/participation-agreemen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1.xml"/><Relationship Id="rId1" Type="http://schemas.openxmlformats.org/officeDocument/2006/relationships/slideLayout" Target="../slideLayouts/slideLayout97.xm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ibm.com/callforcode/" TargetMode="External"/><Relationship Id="rId2" Type="http://schemas.openxmlformats.org/officeDocument/2006/relationships/notesSlide" Target="../notesSlides/notesSlide12.xml"/><Relationship Id="rId1" Type="http://schemas.openxmlformats.org/officeDocument/2006/relationships/slideLayout" Target="../slideLayouts/slideLayout77.xml"/><Relationship Id="rId4" Type="http://schemas.openxmlformats.org/officeDocument/2006/relationships/image" Target="../media/image48.tiff"/></Relationships>
</file>

<file path=ppt/slides/_rels/slide13.xml.rels><?xml version="1.0" encoding="UTF-8" standalone="yes"?>
<Relationships xmlns="http://schemas.openxmlformats.org/package/2006/relationships"><Relationship Id="rId3" Type="http://schemas.openxmlformats.org/officeDocument/2006/relationships/hyperlink" Target="http://callforcode.org/rbs" TargetMode="External"/><Relationship Id="rId2" Type="http://schemas.openxmlformats.org/officeDocument/2006/relationships/notesSlide" Target="../notesSlides/notesSlide13.xml"/><Relationship Id="rId1" Type="http://schemas.openxmlformats.org/officeDocument/2006/relationships/slideLayout" Target="../slideLayouts/slideLayout112.xml"/><Relationship Id="rId5" Type="http://schemas.openxmlformats.org/officeDocument/2006/relationships/image" Target="../media/image49.png"/><Relationship Id="rId4" Type="http://schemas.openxmlformats.org/officeDocument/2006/relationships/hyperlink" Target="https://callforcode.or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ibm.com/callforcode/#tech-areas" TargetMode="External"/><Relationship Id="rId2" Type="http://schemas.openxmlformats.org/officeDocument/2006/relationships/notesSlide" Target="../notesSlides/notesSlide14.xml"/><Relationship Id="rId1" Type="http://schemas.openxmlformats.org/officeDocument/2006/relationships/slideLayout" Target="../slideLayouts/slideLayout112.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hyperlink" Target="https://ibmcoders.influitive.com/" TargetMode="External"/><Relationship Id="rId2" Type="http://schemas.openxmlformats.org/officeDocument/2006/relationships/notesSlide" Target="../notesSlides/notesSlide15.xml"/><Relationship Id="rId1" Type="http://schemas.openxmlformats.org/officeDocument/2006/relationships/slideLayout" Target="../slideLayouts/slideLayout112.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hyperlink" Target="https://callforcode.org/submit/" TargetMode="External"/><Relationship Id="rId2" Type="http://schemas.openxmlformats.org/officeDocument/2006/relationships/notesSlide" Target="../notesSlides/notesSlide16.xml"/><Relationship Id="rId1" Type="http://schemas.openxmlformats.org/officeDocument/2006/relationships/slideLayout" Target="../slideLayouts/slideLayout112.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hyperlink" Target="http://callforcode.org/slack" TargetMode="External"/><Relationship Id="rId2" Type="http://schemas.openxmlformats.org/officeDocument/2006/relationships/notesSlide" Target="../notesSlides/notesSlide17.xml"/><Relationship Id="rId1" Type="http://schemas.openxmlformats.org/officeDocument/2006/relationships/slideLayout" Target="../slideLayouts/slideLayout112.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89.xml"/><Relationship Id="rId4" Type="http://schemas.openxmlformats.org/officeDocument/2006/relationships/hyperlink" Target="https://developer.ibm.com/code-and-response/disaster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89.xml"/><Relationship Id="rId4" Type="http://schemas.openxmlformats.org/officeDocument/2006/relationships/hyperlink" Target="https://developer.ibm.com/callforcode/starter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2.xml"/></Relationships>
</file>

<file path=ppt/slides/_rels/slide20.xml.rels><?xml version="1.0" encoding="UTF-8" standalone="yes"?>
<Relationships xmlns="http://schemas.openxmlformats.org/package/2006/relationships"><Relationship Id="rId8" Type="http://schemas.openxmlformats.org/officeDocument/2006/relationships/hyperlink" Target="http://ibm.biz/slackrequest" TargetMode="External"/><Relationship Id="rId13" Type="http://schemas.openxmlformats.org/officeDocument/2006/relationships/hyperlink" Target="https://www.meetup.com/IBM-cloud-developers-ecosystem-Delhi-NCR/" TargetMode="External"/><Relationship Id="rId1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hyperlink" Target="https://ibmdevconnect.slack.com/" TargetMode="External"/><Relationship Id="rId12" Type="http://schemas.openxmlformats.org/officeDocument/2006/relationships/hyperlink" Target="https://www.meetup.com/Chennai-CodeWeekend-Meetup/" TargetMode="External"/><Relationship Id="rId17" Type="http://schemas.openxmlformats.org/officeDocument/2006/relationships/hyperlink" Target="https://ibmcoders.influitive.com/" TargetMode="External"/><Relationship Id="rId2" Type="http://schemas.openxmlformats.org/officeDocument/2006/relationships/notesSlide" Target="../notesSlides/notesSlide20.xml"/><Relationship Id="rId16" Type="http://schemas.openxmlformats.org/officeDocument/2006/relationships/image" Target="../media/image60.png"/><Relationship Id="rId1" Type="http://schemas.openxmlformats.org/officeDocument/2006/relationships/slideLayout" Target="../slideLayouts/slideLayout98.xml"/><Relationship Id="rId6" Type="http://schemas.openxmlformats.org/officeDocument/2006/relationships/hyperlink" Target="https://developer.ibm.com/patterns/" TargetMode="External"/><Relationship Id="rId11" Type="http://schemas.openxmlformats.org/officeDocument/2006/relationships/hyperlink" Target="https://www.meetup.com/IBMDevConnect-Bangalore" TargetMode="External"/><Relationship Id="rId5" Type="http://schemas.openxmlformats.org/officeDocument/2006/relationships/hyperlink" Target="https://github.com/IBMDevConnect" TargetMode="External"/><Relationship Id="rId15" Type="http://schemas.openxmlformats.org/officeDocument/2006/relationships/image" Target="../media/image59.jpeg"/><Relationship Id="rId10" Type="http://schemas.openxmlformats.org/officeDocument/2006/relationships/hyperlink" Target="https://www.meetup.com/Hyderabad-Cognitive-with-Cloud" TargetMode="External"/><Relationship Id="rId19" Type="http://schemas.openxmlformats.org/officeDocument/2006/relationships/hyperlink" Target="https://callforcode.org/" TargetMode="External"/><Relationship Id="rId4" Type="http://schemas.openxmlformats.org/officeDocument/2006/relationships/image" Target="../media/image57.jpeg"/><Relationship Id="rId9" Type="http://schemas.openxmlformats.org/officeDocument/2006/relationships/hyperlink" Target="https://www.meetup.com/Cloud-Mumbai-Meetup/" TargetMode="External"/><Relationship Id="rId1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51.xml"/><Relationship Id="rId5" Type="http://schemas.openxmlformats.org/officeDocument/2006/relationships/image" Target="../media/image37.png"/><Relationship Id="rId4" Type="http://schemas.openxmlformats.org/officeDocument/2006/relationships/hyperlink" Target="http://www.developer.ibm.com/code-and-respons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57.xml"/><Relationship Id="rId4" Type="http://schemas.openxmlformats.org/officeDocument/2006/relationships/image" Target="../media/image40.tiff"/></Relationships>
</file>

<file path=ppt/slides/_rels/slide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4.tiff"/><Relationship Id="rId5" Type="http://schemas.openxmlformats.org/officeDocument/2006/relationships/image" Target="../media/image43.png"/><Relationship Id="rId4" Type="http://schemas.openxmlformats.org/officeDocument/2006/relationships/image" Target="../media/image42.tiff"/></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A3428C57-14EE-8643-88AF-AED047E915EC}"/>
              </a:ext>
            </a:extLst>
          </p:cNvPr>
          <p:cNvPicPr>
            <a:picLocks noChangeAspect="1"/>
          </p:cNvPicPr>
          <p:nvPr/>
        </p:nvPicPr>
        <p:blipFill>
          <a:blip r:embed="rId3"/>
          <a:stretch>
            <a:fillRect/>
          </a:stretch>
        </p:blipFill>
        <p:spPr>
          <a:xfrm>
            <a:off x="-318113" y="258147"/>
            <a:ext cx="5958080" cy="2979040"/>
          </a:xfrm>
          <a:prstGeom prst="rect">
            <a:avLst/>
          </a:prstGeom>
        </p:spPr>
      </p:pic>
      <p:pic>
        <p:nvPicPr>
          <p:cNvPr id="2" name="Picture 1">
            <a:extLst>
              <a:ext uri="{FF2B5EF4-FFF2-40B4-BE49-F238E27FC236}">
                <a16:creationId xmlns:a16="http://schemas.microsoft.com/office/drawing/2014/main" id="{7E6B8138-ECCE-4A4C-B6DD-9EA6B9CE1C82}"/>
              </a:ext>
            </a:extLst>
          </p:cNvPr>
          <p:cNvPicPr>
            <a:picLocks noChangeAspect="1"/>
          </p:cNvPicPr>
          <p:nvPr/>
        </p:nvPicPr>
        <p:blipFill>
          <a:blip r:embed="rId4"/>
          <a:stretch>
            <a:fillRect/>
          </a:stretch>
        </p:blipFill>
        <p:spPr>
          <a:xfrm>
            <a:off x="6268426" y="433910"/>
            <a:ext cx="4278701" cy="5990181"/>
          </a:xfrm>
          <a:prstGeom prst="rect">
            <a:avLst/>
          </a:prstGeom>
        </p:spPr>
      </p:pic>
    </p:spTree>
    <p:extLst>
      <p:ext uri="{BB962C8B-B14F-4D97-AF65-F5344CB8AC3E}">
        <p14:creationId xmlns:p14="http://schemas.microsoft.com/office/powerpoint/2010/main" val="1035819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03EE02-AA65-B746-B7A0-F161ED4EA71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74193" y="0"/>
            <a:ext cx="4817807" cy="6858000"/>
          </a:xfrm>
          <a:prstGeom prst="rect">
            <a:avLst/>
          </a:prstGeom>
        </p:spPr>
      </p:pic>
      <p:sp>
        <p:nvSpPr>
          <p:cNvPr id="4" name="Slide Number Placeholder 3">
            <a:extLst>
              <a:ext uri="{FF2B5EF4-FFF2-40B4-BE49-F238E27FC236}">
                <a16:creationId xmlns:a16="http://schemas.microsoft.com/office/drawing/2014/main" id="{14C3F21E-A224-3845-BF37-237D41F1B761}"/>
              </a:ext>
            </a:extLst>
          </p:cNvPr>
          <p:cNvSpPr>
            <a:spLocks noGrp="1"/>
          </p:cNvSpPr>
          <p:nvPr>
            <p:ph type="sldNum" sz="quarter" idx="11"/>
          </p:nvPr>
        </p:nvSpPr>
        <p:spPr/>
        <p:txBody>
          <a:bodyPr/>
          <a:lstStyle/>
          <a:p>
            <a:fld id="{59395FB3-9C97-154F-86B2-7E381B951268}" type="slidenum">
              <a:rPr lang="en-US" smtClean="0">
                <a:solidFill>
                  <a:srgbClr val="000000"/>
                </a:solidFill>
              </a:rPr>
              <a:pPr/>
              <a:t>10</a:t>
            </a:fld>
            <a:endParaRPr lang="en-US" dirty="0">
              <a:solidFill>
                <a:srgbClr val="000000"/>
              </a:solidFill>
            </a:endParaRPr>
          </a:p>
        </p:txBody>
      </p:sp>
      <p:sp>
        <p:nvSpPr>
          <p:cNvPr id="11" name="Title 1">
            <a:extLst>
              <a:ext uri="{FF2B5EF4-FFF2-40B4-BE49-F238E27FC236}">
                <a16:creationId xmlns:a16="http://schemas.microsoft.com/office/drawing/2014/main" id="{29CF6B93-4BDC-8E4A-A2C9-CBA5E45258BF}"/>
              </a:ext>
            </a:extLst>
          </p:cNvPr>
          <p:cNvSpPr txBox="1">
            <a:spLocks/>
          </p:cNvSpPr>
          <p:nvPr/>
        </p:nvSpPr>
        <p:spPr>
          <a:xfrm>
            <a:off x="485966" y="281723"/>
            <a:ext cx="5669028" cy="4057056"/>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3600" b="1" dirty="0">
                <a:solidFill>
                  <a:schemeClr val="accent3"/>
                </a:solidFill>
              </a:rPr>
              <a:t>KEY RULES</a:t>
            </a:r>
          </a:p>
          <a:p>
            <a:endParaRPr lang="en-US" sz="2800" b="1" dirty="0">
              <a:solidFill>
                <a:schemeClr val="bg1"/>
              </a:solidFill>
            </a:endParaRPr>
          </a:p>
        </p:txBody>
      </p:sp>
      <p:sp>
        <p:nvSpPr>
          <p:cNvPr id="6" name="Rectangle 5">
            <a:extLst>
              <a:ext uri="{FF2B5EF4-FFF2-40B4-BE49-F238E27FC236}">
                <a16:creationId xmlns:a16="http://schemas.microsoft.com/office/drawing/2014/main" id="{C34CD1AE-DAC0-C045-A360-2F48E187C316}"/>
              </a:ext>
            </a:extLst>
          </p:cNvPr>
          <p:cNvSpPr/>
          <p:nvPr/>
        </p:nvSpPr>
        <p:spPr>
          <a:xfrm>
            <a:off x="485966" y="865097"/>
            <a:ext cx="6583427" cy="6586418"/>
          </a:xfrm>
          <a:prstGeom prst="rect">
            <a:avLst/>
          </a:prstGeom>
        </p:spPr>
        <p:txBody>
          <a:bodyPr wrap="square">
            <a:spAutoFit/>
          </a:bodyPr>
          <a:lstStyle/>
          <a:p>
            <a:r>
              <a:rPr lang="en-US" sz="2000" b="1" dirty="0">
                <a:solidFill>
                  <a:srgbClr val="00B2EF"/>
                </a:solidFill>
              </a:rPr>
              <a:t>ACCEPT THE PARTICIPATION AGREEMENT</a:t>
            </a:r>
          </a:p>
          <a:p>
            <a:pPr fontAlgn="base"/>
            <a:r>
              <a:rPr lang="en-IN" sz="2000" dirty="0"/>
              <a:t>All team members must have accepted the </a:t>
            </a:r>
            <a:r>
              <a:rPr lang="en-IN" sz="2000" dirty="0">
                <a:hlinkClick r:id="rId4"/>
              </a:rPr>
              <a:t>2019 Participation Agreement</a:t>
            </a:r>
            <a:r>
              <a:rPr lang="en-IN" sz="2000" dirty="0"/>
              <a:t> at the time they submit to be eligible.</a:t>
            </a:r>
          </a:p>
          <a:p>
            <a:endParaRPr lang="en-US" sz="2000" dirty="0">
              <a:solidFill>
                <a:schemeClr val="bg1"/>
              </a:solidFill>
            </a:endParaRPr>
          </a:p>
          <a:p>
            <a:r>
              <a:rPr lang="en-US" sz="2000" b="1" dirty="0">
                <a:solidFill>
                  <a:srgbClr val="00B2EF"/>
                </a:solidFill>
              </a:rPr>
              <a:t>COMPETE ALONE OR AS PART OF A TEAM</a:t>
            </a:r>
          </a:p>
          <a:p>
            <a:pPr fontAlgn="base"/>
            <a:r>
              <a:rPr lang="en-IN" sz="2000" dirty="0"/>
              <a:t>Teams of up to five (5) participants, each at least 18 years old, are allowed. </a:t>
            </a:r>
          </a:p>
          <a:p>
            <a:pPr fontAlgn="base"/>
            <a:r>
              <a:rPr lang="en-IN" sz="2000" dirty="0"/>
              <a:t>A participant may not be part of multiple teams.</a:t>
            </a:r>
          </a:p>
          <a:p>
            <a:endParaRPr lang="en-US" sz="2000" dirty="0">
              <a:solidFill>
                <a:schemeClr val="bg1"/>
              </a:solidFill>
            </a:endParaRPr>
          </a:p>
          <a:p>
            <a:r>
              <a:rPr lang="en-US" sz="2000" b="1" dirty="0">
                <a:solidFill>
                  <a:srgbClr val="00B2EF"/>
                </a:solidFill>
              </a:rPr>
              <a:t>USE THE IBM CLOUD</a:t>
            </a:r>
          </a:p>
          <a:p>
            <a:pPr fontAlgn="base"/>
            <a:r>
              <a:rPr lang="en-IN" dirty="0"/>
              <a:t>Submissions must use one or more </a:t>
            </a:r>
            <a:r>
              <a:rPr lang="en-IN" dirty="0">
                <a:hlinkClick r:id="rId5"/>
              </a:rPr>
              <a:t>IBM Cloud services</a:t>
            </a:r>
            <a:r>
              <a:rPr lang="en-IN" dirty="0"/>
              <a:t> or </a:t>
            </a:r>
            <a:r>
              <a:rPr lang="en-IN" dirty="0">
                <a:hlinkClick r:id="rId6"/>
              </a:rPr>
              <a:t>IBM Systems</a:t>
            </a:r>
            <a:r>
              <a:rPr lang="en-IN" dirty="0"/>
              <a:t>. Use of sponsor or affiliate APIs and open source libraries is also encouraged.</a:t>
            </a:r>
          </a:p>
          <a:p>
            <a:pPr fontAlgn="base"/>
            <a:endParaRPr lang="en-IN" dirty="0"/>
          </a:p>
          <a:p>
            <a:pPr fontAlgn="base"/>
            <a:r>
              <a:rPr lang="en-IN" dirty="0"/>
              <a:t>Applications must be new and built for the 2019 competition, but they may use code that was open sourced and publicly available to all other participants as of February 12, 2019.</a:t>
            </a:r>
          </a:p>
          <a:p>
            <a:pPr fontAlgn="base"/>
            <a:r>
              <a:rPr lang="en-IN" dirty="0"/>
              <a:t>Winning teams will be subject to a code review after submissions close.</a:t>
            </a:r>
          </a:p>
          <a:p>
            <a:br>
              <a:rPr lang="en-IN" sz="2000" dirty="0"/>
            </a:br>
            <a:endParaRPr lang="en-US" sz="2000" dirty="0">
              <a:solidFill>
                <a:schemeClr val="bg1"/>
              </a:solidFill>
            </a:endParaRPr>
          </a:p>
        </p:txBody>
      </p:sp>
    </p:spTree>
    <p:extLst>
      <p:ext uri="{BB962C8B-B14F-4D97-AF65-F5344CB8AC3E}">
        <p14:creationId xmlns:p14="http://schemas.microsoft.com/office/powerpoint/2010/main" val="3683531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9CF6B93-4BDC-8E4A-A2C9-CBA5E45258BF}"/>
              </a:ext>
            </a:extLst>
          </p:cNvPr>
          <p:cNvSpPr txBox="1">
            <a:spLocks/>
          </p:cNvSpPr>
          <p:nvPr/>
        </p:nvSpPr>
        <p:spPr>
          <a:xfrm>
            <a:off x="5451256" y="580752"/>
            <a:ext cx="5669028" cy="4057056"/>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3600" b="1" dirty="0">
                <a:solidFill>
                  <a:schemeClr val="accent3"/>
                </a:solidFill>
              </a:rPr>
              <a:t>JUDGING</a:t>
            </a:r>
          </a:p>
          <a:p>
            <a:endParaRPr lang="en-US" sz="2800" b="1" dirty="0">
              <a:solidFill>
                <a:schemeClr val="bg1"/>
              </a:solidFill>
            </a:endParaRPr>
          </a:p>
          <a:p>
            <a:r>
              <a:rPr lang="en-US" sz="2800" b="1" dirty="0">
                <a:solidFill>
                  <a:schemeClr val="bg1"/>
                </a:solidFill>
              </a:rPr>
              <a:t>5 POINTS FOR EACH (20 TOTAL)</a:t>
            </a:r>
          </a:p>
        </p:txBody>
      </p:sp>
      <p:sp>
        <p:nvSpPr>
          <p:cNvPr id="12" name="Rectangle 11">
            <a:extLst>
              <a:ext uri="{FF2B5EF4-FFF2-40B4-BE49-F238E27FC236}">
                <a16:creationId xmlns:a16="http://schemas.microsoft.com/office/drawing/2014/main" id="{22F51E54-429B-DC4C-81E0-C3A0EC41422A}"/>
              </a:ext>
            </a:extLst>
          </p:cNvPr>
          <p:cNvSpPr/>
          <p:nvPr/>
        </p:nvSpPr>
        <p:spPr>
          <a:xfrm>
            <a:off x="5368413" y="1639980"/>
            <a:ext cx="6096000" cy="5078313"/>
          </a:xfrm>
          <a:prstGeom prst="rect">
            <a:avLst/>
          </a:prstGeom>
        </p:spPr>
        <p:txBody>
          <a:bodyPr>
            <a:spAutoFit/>
          </a:bodyPr>
          <a:lstStyle/>
          <a:p>
            <a:endParaRPr lang="en-US" b="1" dirty="0"/>
          </a:p>
          <a:p>
            <a:endParaRPr lang="en-US" b="1" dirty="0"/>
          </a:p>
          <a:p>
            <a:r>
              <a:rPr lang="en-US" b="1" dirty="0">
                <a:solidFill>
                  <a:srgbClr val="00B2EF"/>
                </a:solidFill>
              </a:rPr>
              <a:t>COMPLETENESS AND TRANSFERABILITY</a:t>
            </a:r>
            <a:endParaRPr lang="en-US" dirty="0">
              <a:solidFill>
                <a:srgbClr val="00B2EF"/>
              </a:solidFill>
            </a:endParaRPr>
          </a:p>
          <a:p>
            <a:r>
              <a:rPr lang="en-US" dirty="0"/>
              <a:t>How fully has the idea been implemented? Can it achieve an impact in the field? Can it be transferred elsewhere?</a:t>
            </a:r>
          </a:p>
          <a:p>
            <a:endParaRPr lang="en-US" dirty="0"/>
          </a:p>
          <a:p>
            <a:r>
              <a:rPr lang="en-US" b="1" dirty="0">
                <a:solidFill>
                  <a:srgbClr val="00B2EF"/>
                </a:solidFill>
              </a:rPr>
              <a:t>EFFECTIVENESS AND EFFICIENCY</a:t>
            </a:r>
            <a:endParaRPr lang="en-US" dirty="0">
              <a:solidFill>
                <a:srgbClr val="00B2EF"/>
              </a:solidFill>
            </a:endParaRPr>
          </a:p>
          <a:p>
            <a:r>
              <a:rPr lang="en-US" dirty="0"/>
              <a:t>Does the solution address a high priority area? Does it achieve its goal effectively and efficiently? Can it scale?</a:t>
            </a:r>
          </a:p>
          <a:p>
            <a:endParaRPr lang="en-US" dirty="0"/>
          </a:p>
          <a:p>
            <a:r>
              <a:rPr lang="en-US" b="1" dirty="0">
                <a:solidFill>
                  <a:srgbClr val="00B2EF"/>
                </a:solidFill>
              </a:rPr>
              <a:t>DESIGN AND USABILITY</a:t>
            </a:r>
          </a:p>
          <a:p>
            <a:r>
              <a:rPr lang="en-US" dirty="0"/>
              <a:t>How good is the design, user experience, and ease of use of the solution? How quickly can it be put to use?</a:t>
            </a:r>
          </a:p>
          <a:p>
            <a:endParaRPr lang="en-US" dirty="0"/>
          </a:p>
          <a:p>
            <a:r>
              <a:rPr lang="en-US" b="1" dirty="0">
                <a:solidFill>
                  <a:srgbClr val="00B2EF"/>
                </a:solidFill>
              </a:rPr>
              <a:t>CREATIVITY AND INNOVATION</a:t>
            </a:r>
          </a:p>
          <a:p>
            <a:r>
              <a:rPr lang="en-US" dirty="0"/>
              <a:t>How unique was the approach to solving a long-standing or previously intractable problem?</a:t>
            </a:r>
          </a:p>
          <a:p>
            <a:endParaRPr lang="en-US" dirty="0">
              <a:solidFill>
                <a:srgbClr val="00B2EF"/>
              </a:solidFill>
            </a:endParaRPr>
          </a:p>
        </p:txBody>
      </p:sp>
      <p:pic>
        <p:nvPicPr>
          <p:cNvPr id="13" name="Picture Placeholder 6">
            <a:extLst>
              <a:ext uri="{FF2B5EF4-FFF2-40B4-BE49-F238E27FC236}">
                <a16:creationId xmlns:a16="http://schemas.microsoft.com/office/drawing/2014/main" id="{6B88AE24-5254-B349-8746-0EB500FE3A1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71716" y="0"/>
            <a:ext cx="6096000" cy="6858000"/>
          </a:xfrm>
          <a:prstGeom prst="rect">
            <a:avLst/>
          </a:prstGeom>
        </p:spPr>
      </p:pic>
    </p:spTree>
    <p:extLst>
      <p:ext uri="{BB962C8B-B14F-4D97-AF65-F5344CB8AC3E}">
        <p14:creationId xmlns:p14="http://schemas.microsoft.com/office/powerpoint/2010/main" val="2531387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0A8500-52B9-BA44-82F5-6ECBA1F0081D}"/>
              </a:ext>
            </a:extLst>
          </p:cNvPr>
          <p:cNvSpPr/>
          <p:nvPr/>
        </p:nvSpPr>
        <p:spPr>
          <a:xfrm>
            <a:off x="0" y="10245"/>
            <a:ext cx="3048000" cy="6858000"/>
          </a:xfrm>
          <a:prstGeom prst="rect">
            <a:avLst/>
          </a:prstGeom>
          <a:solidFill>
            <a:srgbClr val="439BDF"/>
          </a:solidFill>
        </p:spPr>
        <p:txBody>
          <a:bodyPr wrap="square" lIns="0" tIns="0" rIns="0" bIns="0" rtlCol="0" anchor="ctr">
            <a:noAutofit/>
          </a:bodyPr>
          <a:lstStyle/>
          <a:p>
            <a:pPr algn="ctr" defTabSz="914377">
              <a:defRPr/>
            </a:pPr>
            <a:endParaRPr lang="en-US" sz="1200" dirty="0">
              <a:solidFill>
                <a:srgbClr val="FFFFFF"/>
              </a:solidFill>
              <a:latin typeface="Arial"/>
              <a:cs typeface="Arial"/>
            </a:endParaRPr>
          </a:p>
        </p:txBody>
      </p:sp>
      <p:sp>
        <p:nvSpPr>
          <p:cNvPr id="9" name="Rectangle 8">
            <a:extLst>
              <a:ext uri="{FF2B5EF4-FFF2-40B4-BE49-F238E27FC236}">
                <a16:creationId xmlns:a16="http://schemas.microsoft.com/office/drawing/2014/main" id="{F174A1C9-20CD-2E48-8AA8-DFF4DA4BEC25}"/>
              </a:ext>
            </a:extLst>
          </p:cNvPr>
          <p:cNvSpPr/>
          <p:nvPr/>
        </p:nvSpPr>
        <p:spPr>
          <a:xfrm>
            <a:off x="3039953" y="0"/>
            <a:ext cx="3048000" cy="6858000"/>
          </a:xfrm>
          <a:prstGeom prst="rect">
            <a:avLst/>
          </a:prstGeom>
          <a:solidFill>
            <a:schemeClr val="tx1"/>
          </a:solidFill>
        </p:spPr>
        <p:txBody>
          <a:bodyPr wrap="square" lIns="0" tIns="0" rIns="0" bIns="0" rtlCol="0" anchor="ctr">
            <a:noAutofit/>
          </a:bodyPr>
          <a:lstStyle/>
          <a:p>
            <a:pPr algn="ctr" defTabSz="914377">
              <a:defRPr/>
            </a:pPr>
            <a:endParaRPr lang="en-US" sz="1200" dirty="0">
              <a:solidFill>
                <a:srgbClr val="FFFFFF"/>
              </a:solidFill>
              <a:latin typeface="Arial"/>
              <a:cs typeface="Arial"/>
            </a:endParaRPr>
          </a:p>
        </p:txBody>
      </p:sp>
      <p:sp>
        <p:nvSpPr>
          <p:cNvPr id="10" name="Rectangle 9">
            <a:extLst>
              <a:ext uri="{FF2B5EF4-FFF2-40B4-BE49-F238E27FC236}">
                <a16:creationId xmlns:a16="http://schemas.microsoft.com/office/drawing/2014/main" id="{0A0C3B40-7AA8-7141-99C0-CC9929E19FCF}"/>
              </a:ext>
            </a:extLst>
          </p:cNvPr>
          <p:cNvSpPr/>
          <p:nvPr/>
        </p:nvSpPr>
        <p:spPr>
          <a:xfrm>
            <a:off x="6087955" y="0"/>
            <a:ext cx="3048000" cy="6858000"/>
          </a:xfrm>
          <a:prstGeom prst="rect">
            <a:avLst/>
          </a:prstGeom>
          <a:solidFill>
            <a:srgbClr val="92C0EB"/>
          </a:solidFill>
        </p:spPr>
        <p:txBody>
          <a:bodyPr wrap="square" lIns="0" tIns="0" rIns="0" bIns="0" rtlCol="0" anchor="ctr">
            <a:noAutofit/>
          </a:bodyPr>
          <a:lstStyle/>
          <a:p>
            <a:pPr algn="ctr" defTabSz="914377">
              <a:defRPr/>
            </a:pPr>
            <a:endParaRPr lang="en-US" sz="1200" dirty="0">
              <a:solidFill>
                <a:srgbClr val="FFFFFF"/>
              </a:solidFill>
              <a:latin typeface="Arial"/>
              <a:cs typeface="Arial"/>
            </a:endParaRPr>
          </a:p>
        </p:txBody>
      </p:sp>
      <p:sp>
        <p:nvSpPr>
          <p:cNvPr id="11" name="Rectangle 10">
            <a:extLst>
              <a:ext uri="{FF2B5EF4-FFF2-40B4-BE49-F238E27FC236}">
                <a16:creationId xmlns:a16="http://schemas.microsoft.com/office/drawing/2014/main" id="{EF0A2240-4B67-AD42-8843-AEE0B6AE1B0F}"/>
              </a:ext>
            </a:extLst>
          </p:cNvPr>
          <p:cNvSpPr/>
          <p:nvPr/>
        </p:nvSpPr>
        <p:spPr>
          <a:xfrm>
            <a:off x="9133755" y="0"/>
            <a:ext cx="3048000" cy="6858000"/>
          </a:xfrm>
          <a:prstGeom prst="rect">
            <a:avLst/>
          </a:prstGeom>
          <a:solidFill>
            <a:srgbClr val="439BDF"/>
          </a:solidFill>
        </p:spPr>
        <p:txBody>
          <a:bodyPr wrap="square" lIns="0" tIns="0" rIns="0" bIns="0" rtlCol="0" anchor="ctr">
            <a:noAutofit/>
          </a:bodyPr>
          <a:lstStyle/>
          <a:p>
            <a:pPr algn="ctr" defTabSz="914377">
              <a:defRPr/>
            </a:pPr>
            <a:endParaRPr lang="en-US" sz="1200" dirty="0">
              <a:solidFill>
                <a:srgbClr val="FFFFFF"/>
              </a:solidFill>
              <a:latin typeface="Arial"/>
              <a:cs typeface="Arial"/>
            </a:endParaRPr>
          </a:p>
        </p:txBody>
      </p:sp>
      <p:sp>
        <p:nvSpPr>
          <p:cNvPr id="12" name="Rectangle 11">
            <a:extLst>
              <a:ext uri="{FF2B5EF4-FFF2-40B4-BE49-F238E27FC236}">
                <a16:creationId xmlns:a16="http://schemas.microsoft.com/office/drawing/2014/main" id="{0D8E2137-127B-C14D-93C4-DC48FFD4F0CC}"/>
              </a:ext>
            </a:extLst>
          </p:cNvPr>
          <p:cNvSpPr/>
          <p:nvPr/>
        </p:nvSpPr>
        <p:spPr>
          <a:xfrm>
            <a:off x="117986" y="2856032"/>
            <a:ext cx="2877276" cy="1477328"/>
          </a:xfrm>
          <a:prstGeom prst="rect">
            <a:avLst/>
          </a:prstGeom>
        </p:spPr>
        <p:txBody>
          <a:bodyPr wrap="square">
            <a:spAutoFit/>
          </a:bodyPr>
          <a:lstStyle/>
          <a:p>
            <a:pPr defTabSz="914377">
              <a:defRPr/>
            </a:pPr>
            <a:r>
              <a:rPr lang="en-US" b="1" dirty="0">
                <a:solidFill>
                  <a:srgbClr val="000000"/>
                </a:solidFill>
                <a:latin typeface="IBM Plex Sans"/>
              </a:rPr>
              <a:t>STEP 1: </a:t>
            </a:r>
          </a:p>
          <a:p>
            <a:pPr defTabSz="914377">
              <a:defRPr/>
            </a:pPr>
            <a:endParaRPr lang="en-US" b="1" dirty="0">
              <a:solidFill>
                <a:srgbClr val="000000"/>
              </a:solidFill>
              <a:latin typeface="IBM Plex Sans"/>
            </a:endParaRPr>
          </a:p>
          <a:p>
            <a:pPr defTabSz="914377">
              <a:defRPr/>
            </a:pPr>
            <a:r>
              <a:rPr lang="en-US" b="1" dirty="0">
                <a:solidFill>
                  <a:srgbClr val="000000"/>
                </a:solidFill>
                <a:latin typeface="IBM Plex Sans"/>
              </a:rPr>
              <a:t>JOIN THE CALL FOR CODE 2019 CHALLENGE COMMUNITY</a:t>
            </a:r>
          </a:p>
        </p:txBody>
      </p:sp>
      <p:sp>
        <p:nvSpPr>
          <p:cNvPr id="13" name="Rectangle 12">
            <a:extLst>
              <a:ext uri="{FF2B5EF4-FFF2-40B4-BE49-F238E27FC236}">
                <a16:creationId xmlns:a16="http://schemas.microsoft.com/office/drawing/2014/main" id="{B904AF8B-291E-2943-8EC2-3CACAE85C2D0}"/>
              </a:ext>
            </a:extLst>
          </p:cNvPr>
          <p:cNvSpPr/>
          <p:nvPr/>
        </p:nvSpPr>
        <p:spPr>
          <a:xfrm>
            <a:off x="3246274" y="2856033"/>
            <a:ext cx="2696964" cy="1477328"/>
          </a:xfrm>
          <a:prstGeom prst="rect">
            <a:avLst/>
          </a:prstGeom>
        </p:spPr>
        <p:txBody>
          <a:bodyPr wrap="square">
            <a:spAutoFit/>
          </a:bodyPr>
          <a:lstStyle/>
          <a:p>
            <a:pPr defTabSz="914377">
              <a:defRPr/>
            </a:pPr>
            <a:r>
              <a:rPr lang="en-US" b="1" dirty="0">
                <a:solidFill>
                  <a:srgbClr val="FFFFFF"/>
                </a:solidFill>
                <a:latin typeface="IBM Plex Sans"/>
              </a:rPr>
              <a:t>STEP 2: </a:t>
            </a:r>
          </a:p>
          <a:p>
            <a:pPr defTabSz="914377">
              <a:defRPr/>
            </a:pPr>
            <a:endParaRPr lang="en-US" b="1" dirty="0">
              <a:solidFill>
                <a:srgbClr val="000000"/>
              </a:solidFill>
              <a:latin typeface="IBM Plex Sans"/>
            </a:endParaRPr>
          </a:p>
          <a:p>
            <a:pPr defTabSz="914377">
              <a:defRPr/>
            </a:pPr>
            <a:r>
              <a:rPr lang="en-US" b="1" dirty="0">
                <a:solidFill>
                  <a:srgbClr val="FFFFFF"/>
                </a:solidFill>
                <a:latin typeface="IBM Plex Sans"/>
              </a:rPr>
              <a:t>EXPLORE RESOURCES AND BUILD WITH CODE PATTERNS</a:t>
            </a:r>
          </a:p>
        </p:txBody>
      </p:sp>
      <p:sp>
        <p:nvSpPr>
          <p:cNvPr id="15" name="Rectangle 14">
            <a:extLst>
              <a:ext uri="{FF2B5EF4-FFF2-40B4-BE49-F238E27FC236}">
                <a16:creationId xmlns:a16="http://schemas.microsoft.com/office/drawing/2014/main" id="{18609001-313C-1C46-A38A-67D29FC92E11}"/>
              </a:ext>
            </a:extLst>
          </p:cNvPr>
          <p:cNvSpPr/>
          <p:nvPr/>
        </p:nvSpPr>
        <p:spPr>
          <a:xfrm>
            <a:off x="6208674" y="2856032"/>
            <a:ext cx="2674069" cy="1477328"/>
          </a:xfrm>
          <a:prstGeom prst="rect">
            <a:avLst/>
          </a:prstGeom>
        </p:spPr>
        <p:txBody>
          <a:bodyPr wrap="square">
            <a:spAutoFit/>
          </a:bodyPr>
          <a:lstStyle/>
          <a:p>
            <a:pPr defTabSz="914377">
              <a:defRPr/>
            </a:pPr>
            <a:r>
              <a:rPr lang="en-US" b="1" dirty="0">
                <a:solidFill>
                  <a:srgbClr val="000000"/>
                </a:solidFill>
                <a:latin typeface="IBM Plex Sans"/>
              </a:rPr>
              <a:t>STEP 3: </a:t>
            </a:r>
          </a:p>
          <a:p>
            <a:pPr defTabSz="914377">
              <a:defRPr/>
            </a:pPr>
            <a:endParaRPr lang="en-US" b="1" dirty="0">
              <a:solidFill>
                <a:srgbClr val="000000"/>
              </a:solidFill>
              <a:latin typeface="IBM Plex Sans"/>
            </a:endParaRPr>
          </a:p>
          <a:p>
            <a:pPr defTabSz="914377">
              <a:defRPr/>
            </a:pPr>
            <a:r>
              <a:rPr lang="en-US" b="1" dirty="0">
                <a:solidFill>
                  <a:srgbClr val="000000"/>
                </a:solidFill>
                <a:latin typeface="IBM Plex Sans"/>
              </a:rPr>
              <a:t>LEARN FROM EXPERTS AND FIND TEAMMATES</a:t>
            </a:r>
          </a:p>
        </p:txBody>
      </p:sp>
      <p:sp>
        <p:nvSpPr>
          <p:cNvPr id="18" name="Rectangle 17">
            <a:extLst>
              <a:ext uri="{FF2B5EF4-FFF2-40B4-BE49-F238E27FC236}">
                <a16:creationId xmlns:a16="http://schemas.microsoft.com/office/drawing/2014/main" id="{1B978AA8-87BA-9043-8C34-9E29B2FB0845}"/>
              </a:ext>
            </a:extLst>
          </p:cNvPr>
          <p:cNvSpPr/>
          <p:nvPr/>
        </p:nvSpPr>
        <p:spPr>
          <a:xfrm>
            <a:off x="9280671" y="2856033"/>
            <a:ext cx="2793344" cy="1477328"/>
          </a:xfrm>
          <a:prstGeom prst="rect">
            <a:avLst/>
          </a:prstGeom>
        </p:spPr>
        <p:txBody>
          <a:bodyPr wrap="square">
            <a:spAutoFit/>
          </a:bodyPr>
          <a:lstStyle/>
          <a:p>
            <a:pPr defTabSz="914377">
              <a:defRPr/>
            </a:pPr>
            <a:r>
              <a:rPr lang="en-US" b="1" dirty="0">
                <a:solidFill>
                  <a:srgbClr val="000000"/>
                </a:solidFill>
                <a:latin typeface="IBM Plex Sans"/>
              </a:rPr>
              <a:t>STEP 4: </a:t>
            </a:r>
          </a:p>
          <a:p>
            <a:pPr defTabSz="914377">
              <a:defRPr/>
            </a:pPr>
            <a:endParaRPr lang="en-US" b="1" dirty="0">
              <a:solidFill>
                <a:srgbClr val="000000"/>
              </a:solidFill>
              <a:latin typeface="IBM Plex Sans"/>
            </a:endParaRPr>
          </a:p>
          <a:p>
            <a:pPr defTabSz="914377">
              <a:defRPr/>
            </a:pPr>
            <a:r>
              <a:rPr lang="en-US" b="1" dirty="0">
                <a:solidFill>
                  <a:srgbClr val="000000"/>
                </a:solidFill>
                <a:latin typeface="IBM Plex Sans"/>
              </a:rPr>
              <a:t>SUBMIT (AND ITERATE ON) YOUR 2019 CALL FOR CODE SOLUTION</a:t>
            </a:r>
          </a:p>
        </p:txBody>
      </p:sp>
      <p:sp>
        <p:nvSpPr>
          <p:cNvPr id="3" name="Rectangle 2">
            <a:extLst>
              <a:ext uri="{FF2B5EF4-FFF2-40B4-BE49-F238E27FC236}">
                <a16:creationId xmlns:a16="http://schemas.microsoft.com/office/drawing/2014/main" id="{CF2A9950-064F-554F-8CF8-FDC40E5609E6}"/>
              </a:ext>
            </a:extLst>
          </p:cNvPr>
          <p:cNvSpPr/>
          <p:nvPr/>
        </p:nvSpPr>
        <p:spPr>
          <a:xfrm>
            <a:off x="117987" y="5298708"/>
            <a:ext cx="2639509" cy="954107"/>
          </a:xfrm>
          <a:prstGeom prst="rect">
            <a:avLst/>
          </a:prstGeom>
        </p:spPr>
        <p:txBody>
          <a:bodyPr wrap="square">
            <a:spAutoFit/>
          </a:bodyPr>
          <a:lstStyle/>
          <a:p>
            <a:pPr defTabSz="914377">
              <a:defRPr/>
            </a:pPr>
            <a:r>
              <a:rPr lang="en-US" sz="1400" b="1" dirty="0">
                <a:solidFill>
                  <a:srgbClr val="000000"/>
                </a:solidFill>
                <a:latin typeface="IBM Plex Sans"/>
              </a:rPr>
              <a:t>LEARN ABOUT THE COMPETITION SCOPE, PRIZES, RULES, AND SCHEDULE</a:t>
            </a:r>
          </a:p>
        </p:txBody>
      </p:sp>
      <p:sp>
        <p:nvSpPr>
          <p:cNvPr id="5" name="Rectangle 4">
            <a:extLst>
              <a:ext uri="{FF2B5EF4-FFF2-40B4-BE49-F238E27FC236}">
                <a16:creationId xmlns:a16="http://schemas.microsoft.com/office/drawing/2014/main" id="{E1B038FB-5515-3D43-A033-9B128479CFC3}"/>
              </a:ext>
            </a:extLst>
          </p:cNvPr>
          <p:cNvSpPr/>
          <p:nvPr/>
        </p:nvSpPr>
        <p:spPr>
          <a:xfrm>
            <a:off x="3213421" y="5298707"/>
            <a:ext cx="2696964" cy="954107"/>
          </a:xfrm>
          <a:prstGeom prst="rect">
            <a:avLst/>
          </a:prstGeom>
        </p:spPr>
        <p:txBody>
          <a:bodyPr wrap="square">
            <a:spAutoFit/>
          </a:bodyPr>
          <a:lstStyle/>
          <a:p>
            <a:pPr defTabSz="914377">
              <a:defRPr/>
            </a:pPr>
            <a:r>
              <a:rPr lang="en-US" sz="1400" b="1" dirty="0">
                <a:solidFill>
                  <a:srgbClr val="FFFFFF"/>
                </a:solidFill>
                <a:latin typeface="IBM Plex Sans"/>
              </a:rPr>
              <a:t>USE CODE PATTERNS TAILORED TO YOUR INDUSTRY AND DIGITAL KITS TO RUN AN EVENT</a:t>
            </a:r>
          </a:p>
        </p:txBody>
      </p:sp>
      <p:sp>
        <p:nvSpPr>
          <p:cNvPr id="8" name="Rectangle 7">
            <a:extLst>
              <a:ext uri="{FF2B5EF4-FFF2-40B4-BE49-F238E27FC236}">
                <a16:creationId xmlns:a16="http://schemas.microsoft.com/office/drawing/2014/main" id="{E5164A04-FE83-C247-9CB9-7C5F2A22A4E7}"/>
              </a:ext>
            </a:extLst>
          </p:cNvPr>
          <p:cNvSpPr/>
          <p:nvPr/>
        </p:nvSpPr>
        <p:spPr>
          <a:xfrm>
            <a:off x="6236041" y="5298707"/>
            <a:ext cx="2887468" cy="954107"/>
          </a:xfrm>
          <a:prstGeom prst="rect">
            <a:avLst/>
          </a:prstGeom>
        </p:spPr>
        <p:txBody>
          <a:bodyPr wrap="square">
            <a:spAutoFit/>
          </a:bodyPr>
          <a:lstStyle/>
          <a:p>
            <a:pPr defTabSz="914377">
              <a:defRPr/>
            </a:pPr>
            <a:r>
              <a:rPr lang="en-US" sz="1400" b="1" dirty="0">
                <a:solidFill>
                  <a:srgbClr val="000000"/>
                </a:solidFill>
                <a:latin typeface="IBM Plex Sans"/>
              </a:rPr>
              <a:t>INTRODUCE YOURSELF, MEET ADVOCATES, BRAINSTORM IDEAS, FIND A TEAM, HEAR ABOUT UPDATES</a:t>
            </a:r>
            <a:endParaRPr lang="en-US" sz="1400" b="1" u="sng" dirty="0">
              <a:solidFill>
                <a:srgbClr val="FFFFFF"/>
              </a:solidFill>
              <a:latin typeface="IBM Plex Sans"/>
            </a:endParaRPr>
          </a:p>
        </p:txBody>
      </p:sp>
      <p:sp>
        <p:nvSpPr>
          <p:cNvPr id="19" name="Rectangle 18">
            <a:extLst>
              <a:ext uri="{FF2B5EF4-FFF2-40B4-BE49-F238E27FC236}">
                <a16:creationId xmlns:a16="http://schemas.microsoft.com/office/drawing/2014/main" id="{82216D64-5F9D-0F43-A1C0-003700E239CF}"/>
              </a:ext>
            </a:extLst>
          </p:cNvPr>
          <p:cNvSpPr/>
          <p:nvPr/>
        </p:nvSpPr>
        <p:spPr>
          <a:xfrm>
            <a:off x="9267140" y="5298707"/>
            <a:ext cx="2793344" cy="954107"/>
          </a:xfrm>
          <a:prstGeom prst="rect">
            <a:avLst/>
          </a:prstGeom>
        </p:spPr>
        <p:txBody>
          <a:bodyPr wrap="square">
            <a:spAutoFit/>
          </a:bodyPr>
          <a:lstStyle/>
          <a:p>
            <a:pPr defTabSz="914377">
              <a:defRPr/>
            </a:pPr>
            <a:r>
              <a:rPr lang="en-US" sz="1400" b="1" dirty="0">
                <a:solidFill>
                  <a:srgbClr val="000000"/>
                </a:solidFill>
                <a:latin typeface="IBM Plex Sans"/>
              </a:rPr>
              <a:t>DESCRIBE YOUR SOLUTION, LINK TO YOUR CODE AND DEMO, ACCEPT THE PARTICIPATION AGREEMENT</a:t>
            </a:r>
            <a:endParaRPr lang="en-US" sz="1400" b="1" u="sng" dirty="0">
              <a:solidFill>
                <a:srgbClr val="FFFFFF"/>
              </a:solidFill>
              <a:latin typeface="IBM Plex Sans"/>
            </a:endParaRPr>
          </a:p>
        </p:txBody>
      </p:sp>
      <p:sp>
        <p:nvSpPr>
          <p:cNvPr id="21" name="Rectangle 20">
            <a:extLst>
              <a:ext uri="{FF2B5EF4-FFF2-40B4-BE49-F238E27FC236}">
                <a16:creationId xmlns:a16="http://schemas.microsoft.com/office/drawing/2014/main" id="{4C2C7209-3CA4-2045-BE16-7649A8682D54}"/>
              </a:ext>
            </a:extLst>
          </p:cNvPr>
          <p:cNvSpPr/>
          <p:nvPr/>
        </p:nvSpPr>
        <p:spPr>
          <a:xfrm>
            <a:off x="0" y="1"/>
            <a:ext cx="12192000" cy="2559105"/>
          </a:xfrm>
          <a:prstGeom prst="rect">
            <a:avLst/>
          </a:prstGeom>
          <a:solidFill>
            <a:schemeClr val="bg2"/>
          </a:solidFill>
        </p:spPr>
        <p:txBody>
          <a:bodyPr wrap="square" lIns="0" tIns="0" rIns="0" bIns="0" rtlCol="0" anchor="ctr">
            <a:noAutofit/>
          </a:bodyPr>
          <a:lstStyle/>
          <a:p>
            <a:pPr algn="ctr" defTabSz="914377">
              <a:defRPr/>
            </a:pPr>
            <a:endParaRPr lang="en-US" sz="1200" dirty="0">
              <a:solidFill>
                <a:srgbClr val="FFFFFF"/>
              </a:solidFill>
              <a:latin typeface="Arial"/>
              <a:cs typeface="Arial"/>
            </a:endParaRPr>
          </a:p>
        </p:txBody>
      </p:sp>
      <p:sp>
        <p:nvSpPr>
          <p:cNvPr id="23" name="Title 1">
            <a:extLst>
              <a:ext uri="{FF2B5EF4-FFF2-40B4-BE49-F238E27FC236}">
                <a16:creationId xmlns:a16="http://schemas.microsoft.com/office/drawing/2014/main" id="{C9879ED7-97CC-104B-B4B2-443454AEC155}"/>
              </a:ext>
            </a:extLst>
          </p:cNvPr>
          <p:cNvSpPr txBox="1">
            <a:spLocks/>
          </p:cNvSpPr>
          <p:nvPr/>
        </p:nvSpPr>
        <p:spPr>
          <a:xfrm>
            <a:off x="3039706" y="210363"/>
            <a:ext cx="9084155" cy="169503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defTabSz="609570">
              <a:lnSpc>
                <a:spcPct val="100000"/>
              </a:lnSpc>
              <a:defRPr/>
            </a:pPr>
            <a:r>
              <a:rPr lang="en-US" b="1" dirty="0">
                <a:solidFill>
                  <a:srgbClr val="259BD4"/>
                </a:solidFill>
                <a:latin typeface="IBM Plex Sans"/>
              </a:rPr>
              <a:t>Build and submit your solution for natural disaster preparation, response, and recovery</a:t>
            </a:r>
          </a:p>
          <a:p>
            <a:pPr defTabSz="609570">
              <a:lnSpc>
                <a:spcPct val="150000"/>
              </a:lnSpc>
              <a:defRPr/>
            </a:pPr>
            <a:r>
              <a:rPr lang="en-US" sz="2400" dirty="0">
                <a:solidFill>
                  <a:srgbClr val="0070C0"/>
                </a:solidFill>
                <a:hlinkClick r:id="rId3"/>
              </a:rPr>
              <a:t>https://developer.ibm.com/callforcode/</a:t>
            </a:r>
            <a:r>
              <a:rPr lang="en-US" sz="2400" dirty="0">
                <a:solidFill>
                  <a:srgbClr val="0070C0"/>
                </a:solidFill>
              </a:rPr>
              <a:t> </a:t>
            </a:r>
            <a:endParaRPr lang="en-US" b="1" dirty="0">
              <a:solidFill>
                <a:srgbClr val="92C0EB"/>
              </a:solidFill>
            </a:endParaRPr>
          </a:p>
          <a:p>
            <a:pPr defTabSz="609570">
              <a:defRPr/>
            </a:pPr>
            <a:endParaRPr lang="en-US" b="1" dirty="0">
              <a:solidFill>
                <a:srgbClr val="92C0EB"/>
              </a:solidFill>
              <a:latin typeface="IBM Plex Sans"/>
            </a:endParaRPr>
          </a:p>
        </p:txBody>
      </p:sp>
      <p:pic>
        <p:nvPicPr>
          <p:cNvPr id="2" name="Picture 1">
            <a:extLst>
              <a:ext uri="{FF2B5EF4-FFF2-40B4-BE49-F238E27FC236}">
                <a16:creationId xmlns:a16="http://schemas.microsoft.com/office/drawing/2014/main" id="{F64715D1-1DBD-C543-BD38-BD4034726B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0347" y="210363"/>
            <a:ext cx="1702164" cy="1559619"/>
          </a:xfrm>
          <a:prstGeom prst="rect">
            <a:avLst/>
          </a:prstGeom>
        </p:spPr>
      </p:pic>
      <p:sp>
        <p:nvSpPr>
          <p:cNvPr id="20" name="Title 1">
            <a:extLst>
              <a:ext uri="{FF2B5EF4-FFF2-40B4-BE49-F238E27FC236}">
                <a16:creationId xmlns:a16="http://schemas.microsoft.com/office/drawing/2014/main" id="{4EDFA29B-60A0-D343-86D2-7664B044BB33}"/>
              </a:ext>
            </a:extLst>
          </p:cNvPr>
          <p:cNvSpPr txBox="1">
            <a:spLocks/>
          </p:cNvSpPr>
          <p:nvPr/>
        </p:nvSpPr>
        <p:spPr>
          <a:xfrm>
            <a:off x="560347" y="1901390"/>
            <a:ext cx="1318327" cy="470831"/>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defTabSz="609570">
              <a:defRPr/>
            </a:pPr>
            <a:r>
              <a:rPr lang="en-US" sz="3600" b="1" dirty="0">
                <a:solidFill>
                  <a:srgbClr val="92C0EB"/>
                </a:solidFill>
                <a:latin typeface="IBM Plex Sans"/>
              </a:rPr>
              <a:t>2019</a:t>
            </a:r>
          </a:p>
          <a:p>
            <a:pPr defTabSz="609570">
              <a:defRPr/>
            </a:pPr>
            <a:endParaRPr lang="en-US" sz="3600" b="1" dirty="0">
              <a:solidFill>
                <a:srgbClr val="2DAFFC"/>
              </a:solidFill>
              <a:latin typeface="IBM Plex Sans"/>
            </a:endParaRPr>
          </a:p>
          <a:p>
            <a:pPr defTabSz="609570">
              <a:defRPr/>
            </a:pPr>
            <a:endParaRPr lang="en-US" b="1" dirty="0">
              <a:solidFill>
                <a:srgbClr val="29E0DD"/>
              </a:solidFill>
              <a:latin typeface="IBM Plex Sans"/>
            </a:endParaRPr>
          </a:p>
          <a:p>
            <a:pPr defTabSz="609570">
              <a:defRPr/>
            </a:pPr>
            <a:endParaRPr lang="en-US" sz="2800" b="1" dirty="0">
              <a:solidFill>
                <a:srgbClr val="FFFFFF"/>
              </a:solidFill>
              <a:latin typeface="IBM Plex Sans"/>
            </a:endParaRPr>
          </a:p>
        </p:txBody>
      </p:sp>
    </p:spTree>
    <p:extLst>
      <p:ext uri="{BB962C8B-B14F-4D97-AF65-F5344CB8AC3E}">
        <p14:creationId xmlns:p14="http://schemas.microsoft.com/office/powerpoint/2010/main" val="2747776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7919A8F-0561-154E-8738-01EF16527C76}"/>
              </a:ext>
            </a:extLst>
          </p:cNvPr>
          <p:cNvSpPr txBox="1">
            <a:spLocks/>
          </p:cNvSpPr>
          <p:nvPr/>
        </p:nvSpPr>
        <p:spPr>
          <a:xfrm>
            <a:off x="463295" y="514944"/>
            <a:ext cx="4888093" cy="4057056"/>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IBM Plex Sans"/>
                <a:cs typeface="Arial" charset="0"/>
              </a:rPr>
              <a:t>STEP 1: </a:t>
            </a:r>
          </a:p>
          <a:p>
            <a:pPr marL="0" marR="0" lvl="0" indent="0" algn="l" defTabSz="609585"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IBM Plex Sans"/>
              <a:cs typeface="Arial" charset="0"/>
            </a:endParaRPr>
          </a:p>
          <a:p>
            <a:r>
              <a:rPr lang="en-US" sz="2800" b="1" dirty="0">
                <a:solidFill>
                  <a:srgbClr val="000000"/>
                </a:solidFill>
              </a:rPr>
              <a:t>JOIN THE CALL FOR CODE 2019 CHALLENGE COMMUNITY</a:t>
            </a:r>
          </a:p>
          <a:p>
            <a:pPr lvl="0"/>
            <a:endParaRPr lang="en-US" sz="2800" b="1" u="sng" dirty="0">
              <a:solidFill>
                <a:srgbClr val="01BAB6">
                  <a:lumMod val="40000"/>
                  <a:lumOff val="60000"/>
                </a:srgbClr>
              </a:solidFill>
              <a:hlinkClick r:id="rId3"/>
            </a:endParaRPr>
          </a:p>
          <a:p>
            <a:pPr lvl="0"/>
            <a:r>
              <a:rPr lang="en-US" sz="2800" b="1" u="sng" dirty="0">
                <a:solidFill>
                  <a:srgbClr val="01BAB6">
                    <a:lumMod val="40000"/>
                    <a:lumOff val="60000"/>
                  </a:srgbClr>
                </a:solidFill>
                <a:hlinkClick r:id="rId4"/>
              </a:rPr>
              <a:t>https://callforcode.org</a:t>
            </a:r>
            <a:r>
              <a:rPr lang="en-US" sz="2800" b="1" u="sng" dirty="0">
                <a:solidFill>
                  <a:srgbClr val="01BAB6">
                    <a:lumMod val="40000"/>
                    <a:lumOff val="60000"/>
                  </a:srgbClr>
                </a:solidFill>
              </a:rPr>
              <a:t> </a:t>
            </a:r>
          </a:p>
          <a:p>
            <a:pPr lvl="0">
              <a:defRPr/>
            </a:pPr>
            <a:endParaRPr lang="en-US" sz="2800" b="1" dirty="0">
              <a:solidFill>
                <a:srgbClr val="FFFFFF"/>
              </a:solidFill>
            </a:endParaRPr>
          </a:p>
          <a:p>
            <a:pPr defTabSz="914377">
              <a:defRPr/>
            </a:pPr>
            <a:r>
              <a:rPr lang="en-US" sz="2800" b="1" dirty="0">
                <a:solidFill>
                  <a:srgbClr val="000000"/>
                </a:solidFill>
              </a:rPr>
              <a:t>LEARN ABOUT THE COMPETITION SCOPE, PRIZES, RULES, AND SCHEDULE</a:t>
            </a:r>
          </a:p>
        </p:txBody>
      </p:sp>
      <p:pic>
        <p:nvPicPr>
          <p:cNvPr id="4" name="Picture 3">
            <a:extLst>
              <a:ext uri="{FF2B5EF4-FFF2-40B4-BE49-F238E27FC236}">
                <a16:creationId xmlns:a16="http://schemas.microsoft.com/office/drawing/2014/main" id="{E4664D6A-0DBD-904F-900C-EF58096CFCCE}"/>
              </a:ext>
            </a:extLst>
          </p:cNvPr>
          <p:cNvPicPr>
            <a:picLocks noChangeAspect="1"/>
          </p:cNvPicPr>
          <p:nvPr/>
        </p:nvPicPr>
        <p:blipFill>
          <a:blip r:embed="rId5"/>
          <a:stretch>
            <a:fillRect/>
          </a:stretch>
        </p:blipFill>
        <p:spPr>
          <a:xfrm>
            <a:off x="5351388" y="0"/>
            <a:ext cx="6840612" cy="6858000"/>
          </a:xfrm>
          <a:prstGeom prst="rect">
            <a:avLst/>
          </a:prstGeom>
        </p:spPr>
      </p:pic>
    </p:spTree>
    <p:extLst>
      <p:ext uri="{BB962C8B-B14F-4D97-AF65-F5344CB8AC3E}">
        <p14:creationId xmlns:p14="http://schemas.microsoft.com/office/powerpoint/2010/main" val="4162609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7919A8F-0561-154E-8738-01EF16527C76}"/>
              </a:ext>
            </a:extLst>
          </p:cNvPr>
          <p:cNvSpPr txBox="1">
            <a:spLocks/>
          </p:cNvSpPr>
          <p:nvPr/>
        </p:nvSpPr>
        <p:spPr>
          <a:xfrm>
            <a:off x="258758" y="442755"/>
            <a:ext cx="4974979" cy="4057056"/>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2800" b="1" dirty="0"/>
              <a:t>STEP 2: </a:t>
            </a:r>
          </a:p>
          <a:p>
            <a:endParaRPr lang="en-US" sz="2800" b="1" dirty="0">
              <a:solidFill>
                <a:schemeClr val="bg1"/>
              </a:solidFill>
            </a:endParaRPr>
          </a:p>
          <a:p>
            <a:pPr defTabSz="914377">
              <a:defRPr/>
            </a:pPr>
            <a:r>
              <a:rPr lang="en-US" sz="2800" b="1" dirty="0">
                <a:solidFill>
                  <a:srgbClr val="FFFFFF"/>
                </a:solidFill>
              </a:rPr>
              <a:t>EXPLORE RESOURCES AND BUILD WITH CODE PATTERNS</a:t>
            </a:r>
          </a:p>
          <a:p>
            <a:endParaRPr lang="en-US" sz="2800" b="1" dirty="0"/>
          </a:p>
          <a:p>
            <a:endParaRPr lang="en-US" sz="2800" b="1" dirty="0"/>
          </a:p>
          <a:p>
            <a:r>
              <a:rPr lang="en-CA" sz="2000" b="1" u="sng" dirty="0">
                <a:solidFill>
                  <a:srgbClr val="0070C0"/>
                </a:solidFill>
                <a:hlinkClick r:id="rId3"/>
              </a:rPr>
              <a:t>https://developer.ibm.com/callforcode/#tech-areas</a:t>
            </a:r>
            <a:r>
              <a:rPr lang="en-CA" sz="2000" b="1" u="sng" dirty="0">
                <a:solidFill>
                  <a:srgbClr val="0070C0"/>
                </a:solidFill>
              </a:rPr>
              <a:t> </a:t>
            </a:r>
          </a:p>
          <a:p>
            <a:endParaRPr lang="en-US" sz="2800" b="1" dirty="0"/>
          </a:p>
          <a:p>
            <a:pPr defTabSz="914377">
              <a:defRPr/>
            </a:pPr>
            <a:r>
              <a:rPr lang="en-US" sz="2800" b="1" dirty="0">
                <a:solidFill>
                  <a:srgbClr val="FFFFFF"/>
                </a:solidFill>
              </a:rPr>
              <a:t>USE CODE PATTERNS TAILORED TO YOUR INDUSTRY AND DIGITAL KITS TO RUN AN EVENT</a:t>
            </a:r>
          </a:p>
          <a:p>
            <a:endParaRPr lang="en-CA" sz="2000" b="1" u="sng" dirty="0">
              <a:solidFill>
                <a:srgbClr val="0070C0"/>
              </a:solidFill>
            </a:endParaRPr>
          </a:p>
        </p:txBody>
      </p:sp>
      <p:pic>
        <p:nvPicPr>
          <p:cNvPr id="6" name="Picture 5">
            <a:extLst>
              <a:ext uri="{FF2B5EF4-FFF2-40B4-BE49-F238E27FC236}">
                <a16:creationId xmlns:a16="http://schemas.microsoft.com/office/drawing/2014/main" id="{B4E2988B-CC99-E84B-A82C-BD97573BF344}"/>
              </a:ext>
            </a:extLst>
          </p:cNvPr>
          <p:cNvPicPr>
            <a:picLocks noChangeAspect="1"/>
          </p:cNvPicPr>
          <p:nvPr/>
        </p:nvPicPr>
        <p:blipFill>
          <a:blip r:embed="rId4"/>
          <a:stretch>
            <a:fillRect/>
          </a:stretch>
        </p:blipFill>
        <p:spPr>
          <a:xfrm>
            <a:off x="5233737" y="589547"/>
            <a:ext cx="6958263" cy="5522495"/>
          </a:xfrm>
          <a:prstGeom prst="rect">
            <a:avLst/>
          </a:prstGeom>
        </p:spPr>
      </p:pic>
    </p:spTree>
    <p:extLst>
      <p:ext uri="{BB962C8B-B14F-4D97-AF65-F5344CB8AC3E}">
        <p14:creationId xmlns:p14="http://schemas.microsoft.com/office/powerpoint/2010/main" val="2249386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B2EF"/>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7919A8F-0561-154E-8738-01EF16527C76}"/>
              </a:ext>
            </a:extLst>
          </p:cNvPr>
          <p:cNvSpPr txBox="1">
            <a:spLocks/>
          </p:cNvSpPr>
          <p:nvPr/>
        </p:nvSpPr>
        <p:spPr>
          <a:xfrm>
            <a:off x="348995" y="539437"/>
            <a:ext cx="4631219" cy="4057056"/>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IBM Plex Sans"/>
                <a:cs typeface="Arial" charset="0"/>
              </a:rPr>
              <a:t>STEP </a:t>
            </a:r>
            <a:r>
              <a:rPr lang="en-US" sz="2800" b="1" dirty="0">
                <a:solidFill>
                  <a:srgbClr val="000000"/>
                </a:solidFill>
                <a:latin typeface="IBM Plex Sans"/>
              </a:rPr>
              <a:t>3</a:t>
            </a:r>
            <a:r>
              <a:rPr kumimoji="0" lang="en-US" sz="2800" b="1" i="0" u="none" strike="noStrike" kern="1200" cap="none" spc="0" normalizeH="0" baseline="0" noProof="0" dirty="0">
                <a:ln>
                  <a:noFill/>
                </a:ln>
                <a:solidFill>
                  <a:srgbClr val="000000"/>
                </a:solidFill>
                <a:effectLst/>
                <a:uLnTx/>
                <a:uFillTx/>
                <a:latin typeface="IBM Plex Sans"/>
                <a:cs typeface="Arial" charset="0"/>
              </a:rPr>
              <a:t>: </a:t>
            </a:r>
          </a:p>
          <a:p>
            <a:pPr marL="0" marR="0" lvl="0" indent="0" algn="l" defTabSz="609585"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IBM Plex Sans"/>
              <a:cs typeface="Arial" charset="0"/>
            </a:endParaRPr>
          </a:p>
          <a:p>
            <a:pPr>
              <a:defRPr/>
            </a:pPr>
            <a:r>
              <a:rPr lang="en-US" sz="2800" b="1" dirty="0">
                <a:solidFill>
                  <a:srgbClr val="000000"/>
                </a:solidFill>
              </a:rPr>
              <a:t>LEARN FROM EXPERTS AND FIND TEAMMATES</a:t>
            </a:r>
          </a:p>
          <a:p>
            <a:pPr marL="0" marR="0" lvl="0" indent="0" algn="l" defTabSz="609585"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IBM Plex Sans"/>
                <a:cs typeface="Arial" charset="0"/>
              </a:rPr>
              <a:t>ENGAGE THE COMMUNITY </a:t>
            </a:r>
            <a:r>
              <a:rPr kumimoji="0" lang="en-US" sz="2800" b="1" i="0" u="none" strike="noStrike" kern="1200" cap="none" spc="0" normalizeH="0" baseline="0" noProof="0" dirty="0">
                <a:ln>
                  <a:noFill/>
                </a:ln>
                <a:solidFill>
                  <a:srgbClr val="FFFFFF"/>
                </a:solidFill>
                <a:effectLst/>
                <a:uLnTx/>
                <a:uFillTx/>
                <a:latin typeface="IBM Plex Sans"/>
                <a:cs typeface="Arial" charset="0"/>
                <a:hlinkClick r:id="rId3"/>
              </a:rPr>
              <a:t>https://</a:t>
            </a:r>
            <a:r>
              <a:rPr kumimoji="0" lang="en-US" sz="2800" b="1" i="0" u="sng" strike="noStrike" kern="1200" cap="none" spc="0" normalizeH="0" baseline="0" noProof="0" dirty="0">
                <a:ln>
                  <a:noFill/>
                </a:ln>
                <a:effectLst/>
                <a:uLnTx/>
                <a:uFillTx/>
                <a:latin typeface="IBM Plex Sans"/>
                <a:cs typeface="Arial" charset="0"/>
                <a:hlinkClick r:id="rId3"/>
              </a:rPr>
              <a:t>ibmcoders.influitive.com</a:t>
            </a:r>
            <a:r>
              <a:rPr kumimoji="0" lang="en-US" sz="2800" b="1" i="0" u="sng" strike="noStrike" kern="1200" cap="none" spc="0" normalizeH="0" baseline="0" noProof="0" dirty="0">
                <a:ln>
                  <a:noFill/>
                </a:ln>
                <a:effectLst/>
                <a:uLnTx/>
                <a:uFillTx/>
                <a:latin typeface="IBM Plex Sans"/>
                <a:cs typeface="Arial" charset="0"/>
              </a:rPr>
              <a:t> </a:t>
            </a:r>
            <a:endParaRPr kumimoji="0" lang="en-US" sz="2800" b="1" i="0" u="none" strike="noStrike" kern="1200" cap="none" spc="0" normalizeH="0" baseline="0" noProof="0" dirty="0">
              <a:ln>
                <a:noFill/>
              </a:ln>
              <a:effectLst/>
              <a:uLnTx/>
              <a:uFillTx/>
              <a:latin typeface="IBM Plex Sans"/>
              <a:cs typeface="Arial" charset="0"/>
            </a:endParaRPr>
          </a:p>
          <a:p>
            <a:pPr defTabSz="914377">
              <a:defRPr/>
            </a:pPr>
            <a:endParaRPr lang="en-US" sz="2800" b="1" dirty="0">
              <a:solidFill>
                <a:srgbClr val="000000"/>
              </a:solidFill>
            </a:endParaRPr>
          </a:p>
          <a:p>
            <a:pPr defTabSz="914377">
              <a:defRPr/>
            </a:pPr>
            <a:endParaRPr lang="en-US" sz="2800" b="1" dirty="0">
              <a:solidFill>
                <a:srgbClr val="000000"/>
              </a:solidFill>
            </a:endParaRPr>
          </a:p>
          <a:p>
            <a:pPr defTabSz="914377">
              <a:defRPr/>
            </a:pPr>
            <a:r>
              <a:rPr lang="en-US" sz="2800" b="1" dirty="0">
                <a:solidFill>
                  <a:srgbClr val="000000"/>
                </a:solidFill>
              </a:rPr>
              <a:t>INTRODUCE YOURSELF, MEET ADVOCATES, BRAINSTORM IDEAS, FIND A TEAM, HEAR ABOUT UPDATES</a:t>
            </a:r>
            <a:endParaRPr lang="en-US" sz="2800" b="1" u="sng" dirty="0">
              <a:solidFill>
                <a:srgbClr val="FFFFFF"/>
              </a:solidFill>
            </a:endParaRPr>
          </a:p>
          <a:p>
            <a:pPr defTabSz="914377">
              <a:defRPr/>
            </a:pPr>
            <a:endParaRPr lang="en-US" sz="2800" b="1" dirty="0">
              <a:solidFill>
                <a:srgbClr val="000000"/>
              </a:solidFill>
            </a:endParaRPr>
          </a:p>
        </p:txBody>
      </p:sp>
      <p:pic>
        <p:nvPicPr>
          <p:cNvPr id="3" name="Picture 2">
            <a:extLst>
              <a:ext uri="{FF2B5EF4-FFF2-40B4-BE49-F238E27FC236}">
                <a16:creationId xmlns:a16="http://schemas.microsoft.com/office/drawing/2014/main" id="{73EB723B-860B-5F4E-8E10-0BE40256ED3F}"/>
              </a:ext>
            </a:extLst>
          </p:cNvPr>
          <p:cNvPicPr>
            <a:picLocks noChangeAspect="1"/>
          </p:cNvPicPr>
          <p:nvPr/>
        </p:nvPicPr>
        <p:blipFill>
          <a:blip r:embed="rId4"/>
          <a:stretch>
            <a:fillRect/>
          </a:stretch>
        </p:blipFill>
        <p:spPr>
          <a:xfrm>
            <a:off x="5468805" y="0"/>
            <a:ext cx="6812980" cy="6858000"/>
          </a:xfrm>
          <a:prstGeom prst="rect">
            <a:avLst/>
          </a:prstGeom>
        </p:spPr>
      </p:pic>
    </p:spTree>
    <p:extLst>
      <p:ext uri="{BB962C8B-B14F-4D97-AF65-F5344CB8AC3E}">
        <p14:creationId xmlns:p14="http://schemas.microsoft.com/office/powerpoint/2010/main" val="1940381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CD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4AC974-A6CC-5D4C-87A4-25CFC55B1FA1}"/>
              </a:ext>
            </a:extLst>
          </p:cNvPr>
          <p:cNvSpPr/>
          <p:nvPr/>
        </p:nvSpPr>
        <p:spPr>
          <a:xfrm>
            <a:off x="-306144" y="0"/>
            <a:ext cx="5707081" cy="6858000"/>
          </a:xfrm>
          <a:prstGeom prst="rect">
            <a:avLst/>
          </a:prstGeom>
          <a:solidFill>
            <a:srgbClr val="439BDF"/>
          </a:solidFill>
        </p:spPr>
        <p:txBody>
          <a:bodyPr wrap="square" lIns="0" tIns="0" rIns="0" bIns="0" rtlCol="0" anchor="ctr">
            <a:noAutofit/>
          </a:bodyPr>
          <a:lstStyle/>
          <a:p>
            <a:pPr algn="ctr" defTabSz="914377">
              <a:defRPr/>
            </a:pPr>
            <a:endParaRPr lang="en-US" sz="1200" dirty="0">
              <a:solidFill>
                <a:srgbClr val="FFFFFF"/>
              </a:solidFill>
              <a:latin typeface="Arial"/>
              <a:cs typeface="Arial"/>
            </a:endParaRPr>
          </a:p>
        </p:txBody>
      </p:sp>
      <p:sp>
        <p:nvSpPr>
          <p:cNvPr id="14" name="Title 1">
            <a:extLst>
              <a:ext uri="{FF2B5EF4-FFF2-40B4-BE49-F238E27FC236}">
                <a16:creationId xmlns:a16="http://schemas.microsoft.com/office/drawing/2014/main" id="{57919A8F-0561-154E-8738-01EF16527C76}"/>
              </a:ext>
            </a:extLst>
          </p:cNvPr>
          <p:cNvSpPr txBox="1">
            <a:spLocks/>
          </p:cNvSpPr>
          <p:nvPr/>
        </p:nvSpPr>
        <p:spPr>
          <a:xfrm>
            <a:off x="245098" y="514944"/>
            <a:ext cx="5043340" cy="4057056"/>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IBM Plex Sans"/>
                <a:cs typeface="Arial" charset="0"/>
              </a:rPr>
              <a:t>STEP 4: </a:t>
            </a:r>
          </a:p>
          <a:p>
            <a:pPr marL="0" marR="0" lvl="0" indent="0" algn="l" defTabSz="609585"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IBM Plex Sans"/>
                <a:cs typeface="Arial" charset="0"/>
              </a:rPr>
              <a:t>SUBMIT YOUR APPLICATION TO ENTER THE COMPETITION</a:t>
            </a:r>
          </a:p>
          <a:p>
            <a:pPr marL="0" marR="0" lvl="0" indent="0" algn="l" defTabSz="609585"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IBM Plex Sans"/>
              <a:cs typeface="Arial" charset="0"/>
            </a:endParaRPr>
          </a:p>
          <a:p>
            <a:pPr lvl="0">
              <a:defRPr/>
            </a:pPr>
            <a:r>
              <a:rPr lang="en-CA" sz="2000" b="1" u="sng" dirty="0">
                <a:solidFill>
                  <a:schemeClr val="bg1"/>
                </a:solidFill>
                <a:hlinkClick r:id="rId3">
                  <a:extLst>
                    <a:ext uri="{A12FA001-AC4F-418D-AE19-62706E023703}">
                      <ahyp:hlinkClr xmlns:ahyp="http://schemas.microsoft.com/office/drawing/2018/hyperlinkcolor" val="tx"/>
                    </a:ext>
                  </a:extLst>
                </a:hlinkClick>
              </a:rPr>
              <a:t>https://callforcode.org/submit/</a:t>
            </a:r>
            <a:endParaRPr lang="en-CA" sz="2000" b="1" u="sng" dirty="0">
              <a:solidFill>
                <a:schemeClr val="bg1"/>
              </a:solidFill>
            </a:endParaRPr>
          </a:p>
          <a:p>
            <a:pPr lvl="0">
              <a:defRPr/>
            </a:pPr>
            <a:endParaRPr kumimoji="0" lang="en-CA" sz="2000" b="1" i="0" u="sng" strike="noStrike" kern="1200" cap="none" spc="0" normalizeH="0" baseline="0" noProof="0" dirty="0">
              <a:ln>
                <a:noFill/>
              </a:ln>
              <a:solidFill>
                <a:srgbClr val="0070C0"/>
              </a:solidFill>
              <a:effectLst/>
              <a:uLnTx/>
              <a:uFillTx/>
              <a:latin typeface="IBM Plex Sans"/>
              <a:cs typeface="Arial" charset="0"/>
            </a:endParaRPr>
          </a:p>
          <a:p>
            <a:pPr lvl="0">
              <a:defRPr/>
            </a:pPr>
            <a:endParaRPr kumimoji="0" lang="en-US" sz="2800" b="1" i="0" u="none" strike="noStrike" kern="1200" cap="none" spc="0" normalizeH="0" baseline="0" noProof="0" dirty="0">
              <a:ln>
                <a:noFill/>
              </a:ln>
              <a:solidFill>
                <a:srgbClr val="FFFFFF"/>
              </a:solidFill>
              <a:effectLst/>
              <a:uLnTx/>
              <a:uFillTx/>
              <a:latin typeface="IBM Plex Sans"/>
              <a:cs typeface="Arial" charset="0"/>
            </a:endParaRPr>
          </a:p>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IBM Plex Sans"/>
                <a:cs typeface="Arial" charset="0"/>
              </a:rPr>
              <a:t>DEFINE YOUR TEAM NAME AND TEAM MEMBERS.</a:t>
            </a:r>
          </a:p>
          <a:p>
            <a:pPr marL="0" marR="0" lvl="0" indent="0" algn="l" defTabSz="609585"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IBM Plex Sans"/>
              <a:cs typeface="Arial" charset="0"/>
            </a:endParaRPr>
          </a:p>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IBM Plex Sans"/>
                <a:cs typeface="Arial" charset="0"/>
              </a:rPr>
              <a:t>DESCRIBE YOUR SOLUTION, UPLOAD YOUR DEMO, AND LINK TO YOUR REPO.</a:t>
            </a:r>
          </a:p>
          <a:p>
            <a:pPr marL="0" marR="0" lvl="0" indent="0" algn="l" defTabSz="609585" rtl="0" eaLnBrk="1" fontAlgn="auto" latinLnBrk="0" hangingPunct="1">
              <a:lnSpc>
                <a:spcPct val="90000"/>
              </a:lnSpc>
              <a:spcBef>
                <a:spcPct val="0"/>
              </a:spcBef>
              <a:spcAft>
                <a:spcPts val="0"/>
              </a:spcAft>
              <a:buClrTx/>
              <a:buSzTx/>
              <a:buFontTx/>
              <a:buNone/>
              <a:tabLst/>
              <a:defRPr/>
            </a:pPr>
            <a:endParaRPr kumimoji="0" lang="en-CA" sz="2000" b="1" i="0" u="sng" strike="noStrike" kern="1200" cap="none" spc="0" normalizeH="0" baseline="0" noProof="0" dirty="0">
              <a:ln>
                <a:noFill/>
              </a:ln>
              <a:solidFill>
                <a:srgbClr val="0070C0"/>
              </a:solidFill>
              <a:effectLst/>
              <a:uLnTx/>
              <a:uFillTx/>
              <a:latin typeface="IBM Plex Sans"/>
              <a:cs typeface="Arial" charset="0"/>
            </a:endParaRPr>
          </a:p>
        </p:txBody>
      </p:sp>
      <p:pic>
        <p:nvPicPr>
          <p:cNvPr id="8" name="Picture 7">
            <a:extLst>
              <a:ext uri="{FF2B5EF4-FFF2-40B4-BE49-F238E27FC236}">
                <a16:creationId xmlns:a16="http://schemas.microsoft.com/office/drawing/2014/main" id="{02E0F68F-5949-CB42-BF0B-F98FCD323665}"/>
              </a:ext>
            </a:extLst>
          </p:cNvPr>
          <p:cNvPicPr>
            <a:picLocks noChangeAspect="1"/>
          </p:cNvPicPr>
          <p:nvPr/>
        </p:nvPicPr>
        <p:blipFill>
          <a:blip r:embed="rId4"/>
          <a:stretch>
            <a:fillRect/>
          </a:stretch>
        </p:blipFill>
        <p:spPr>
          <a:xfrm>
            <a:off x="5400937" y="514944"/>
            <a:ext cx="6791063" cy="5476782"/>
          </a:xfrm>
          <a:prstGeom prst="rect">
            <a:avLst/>
          </a:prstGeom>
        </p:spPr>
      </p:pic>
    </p:spTree>
    <p:extLst>
      <p:ext uri="{BB962C8B-B14F-4D97-AF65-F5344CB8AC3E}">
        <p14:creationId xmlns:p14="http://schemas.microsoft.com/office/powerpoint/2010/main" val="1843149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B2EF"/>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7919A8F-0561-154E-8738-01EF16527C76}"/>
              </a:ext>
            </a:extLst>
          </p:cNvPr>
          <p:cNvSpPr txBox="1">
            <a:spLocks/>
          </p:cNvSpPr>
          <p:nvPr/>
        </p:nvSpPr>
        <p:spPr>
          <a:xfrm>
            <a:off x="348995" y="539436"/>
            <a:ext cx="4631219" cy="5824293"/>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IBM Plex Sans"/>
                <a:cs typeface="Arial" charset="0"/>
              </a:rPr>
              <a:t>ENGAGE THE COMMUNITY</a:t>
            </a:r>
          </a:p>
          <a:p>
            <a:pPr marL="0" marR="0" lvl="0" indent="0" algn="l" defTabSz="609585"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IBM Plex Sans"/>
              <a:cs typeface="Arial" charset="0"/>
            </a:endParaRPr>
          </a:p>
          <a:p>
            <a:pPr lvl="0"/>
            <a:r>
              <a:rPr lang="en-IN" dirty="0"/>
              <a:t>After registration, look for an email with a subject of </a:t>
            </a:r>
            <a:r>
              <a:rPr lang="en-IN" b="1" i="1" dirty="0"/>
              <a:t>Global Call for Code Submission Details </a:t>
            </a:r>
            <a:r>
              <a:rPr lang="en-IN" i="1" dirty="0"/>
              <a:t>and more</a:t>
            </a:r>
            <a:r>
              <a:rPr lang="en-IN" dirty="0"/>
              <a:t>.</a:t>
            </a:r>
          </a:p>
          <a:p>
            <a:pPr lvl="0"/>
            <a:endParaRPr lang="en-IN" dirty="0"/>
          </a:p>
          <a:p>
            <a:pPr lvl="0"/>
            <a:r>
              <a:rPr lang="en-IN" dirty="0"/>
              <a:t>Join CFC Slack = </a:t>
            </a:r>
            <a:r>
              <a:rPr lang="en-IN" dirty="0">
                <a:hlinkClick r:id="rId3"/>
              </a:rPr>
              <a:t>http://callforcode.org/slack</a:t>
            </a:r>
            <a:r>
              <a:rPr lang="en-IN" dirty="0"/>
              <a:t> </a:t>
            </a:r>
            <a:endParaRPr kumimoji="0" lang="en-US" sz="2800" b="1" i="0" u="none" strike="noStrike" kern="1200" cap="none" spc="0" normalizeH="0" baseline="0" noProof="0" dirty="0">
              <a:ln>
                <a:noFill/>
              </a:ln>
              <a:solidFill>
                <a:srgbClr val="FFFFFF"/>
              </a:solidFill>
              <a:effectLst/>
              <a:uLnTx/>
              <a:uFillTx/>
              <a:latin typeface="IBM Plex Sans"/>
              <a:cs typeface="Arial" charset="0"/>
            </a:endParaRPr>
          </a:p>
        </p:txBody>
      </p:sp>
      <p:pic>
        <p:nvPicPr>
          <p:cNvPr id="5" name="Picture 4">
            <a:extLst>
              <a:ext uri="{FF2B5EF4-FFF2-40B4-BE49-F238E27FC236}">
                <a16:creationId xmlns:a16="http://schemas.microsoft.com/office/drawing/2014/main" id="{7DED6C1E-AA43-A941-879C-6DC99C5C3CE9}"/>
              </a:ext>
            </a:extLst>
          </p:cNvPr>
          <p:cNvPicPr>
            <a:picLocks noChangeAspect="1"/>
          </p:cNvPicPr>
          <p:nvPr/>
        </p:nvPicPr>
        <p:blipFill>
          <a:blip r:embed="rId4"/>
          <a:stretch>
            <a:fillRect/>
          </a:stretch>
        </p:blipFill>
        <p:spPr>
          <a:xfrm>
            <a:off x="5351393" y="0"/>
            <a:ext cx="7354957" cy="6858000"/>
          </a:xfrm>
          <a:prstGeom prst="rect">
            <a:avLst/>
          </a:prstGeom>
        </p:spPr>
      </p:pic>
    </p:spTree>
    <p:extLst>
      <p:ext uri="{BB962C8B-B14F-4D97-AF65-F5344CB8AC3E}">
        <p14:creationId xmlns:p14="http://schemas.microsoft.com/office/powerpoint/2010/main" val="1777948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790322-E732-744B-A041-95CCBF9E8ADD}"/>
              </a:ext>
            </a:extLst>
          </p:cNvPr>
          <p:cNvPicPr>
            <a:picLocks noChangeAspect="1"/>
          </p:cNvPicPr>
          <p:nvPr/>
        </p:nvPicPr>
        <p:blipFill>
          <a:blip r:embed="rId3"/>
          <a:stretch>
            <a:fillRect/>
          </a:stretch>
        </p:blipFill>
        <p:spPr>
          <a:xfrm>
            <a:off x="5224" y="1424200"/>
            <a:ext cx="12193849" cy="4013649"/>
          </a:xfrm>
          <a:prstGeom prst="rect">
            <a:avLst/>
          </a:prstGeom>
        </p:spPr>
      </p:pic>
      <p:sp>
        <p:nvSpPr>
          <p:cNvPr id="3" name="Rectangle 2">
            <a:extLst>
              <a:ext uri="{FF2B5EF4-FFF2-40B4-BE49-F238E27FC236}">
                <a16:creationId xmlns:a16="http://schemas.microsoft.com/office/drawing/2014/main" id="{E7C6876E-6EC9-8B46-BD51-9F1D6D1E9CA0}"/>
              </a:ext>
            </a:extLst>
          </p:cNvPr>
          <p:cNvSpPr/>
          <p:nvPr/>
        </p:nvSpPr>
        <p:spPr>
          <a:xfrm>
            <a:off x="401051" y="350603"/>
            <a:ext cx="11630527" cy="954107"/>
          </a:xfrm>
          <a:prstGeom prst="rect">
            <a:avLst/>
          </a:prstGeom>
        </p:spPr>
        <p:txBody>
          <a:bodyPr wrap="square">
            <a:spAutoFit/>
          </a:bodyPr>
          <a:lstStyle/>
          <a:p>
            <a:pPr fontAlgn="base"/>
            <a:r>
              <a:rPr lang="en-IN" sz="2800" b="1" dirty="0">
                <a:solidFill>
                  <a:schemeClr val="bg1"/>
                </a:solidFill>
                <a:latin typeface="ibm-plex-sans"/>
              </a:rPr>
              <a:t>Explore types of disasters and how we can lessen their effects through technology</a:t>
            </a:r>
            <a:endParaRPr lang="en-IN" sz="2800" b="1" i="0" dirty="0">
              <a:solidFill>
                <a:schemeClr val="bg1"/>
              </a:solidFill>
              <a:effectLst/>
              <a:latin typeface="ibm-plex-sans"/>
            </a:endParaRPr>
          </a:p>
        </p:txBody>
      </p:sp>
      <p:sp>
        <p:nvSpPr>
          <p:cNvPr id="4" name="TextBox 3">
            <a:extLst>
              <a:ext uri="{FF2B5EF4-FFF2-40B4-BE49-F238E27FC236}">
                <a16:creationId xmlns:a16="http://schemas.microsoft.com/office/drawing/2014/main" id="{93AAED5C-8BFB-4842-9E97-30D12F3331ED}"/>
              </a:ext>
            </a:extLst>
          </p:cNvPr>
          <p:cNvSpPr txBox="1"/>
          <p:nvPr/>
        </p:nvSpPr>
        <p:spPr>
          <a:xfrm>
            <a:off x="709863" y="5727032"/>
            <a:ext cx="6224781" cy="369332"/>
          </a:xfrm>
          <a:prstGeom prst="rect">
            <a:avLst/>
          </a:prstGeom>
          <a:noFill/>
        </p:spPr>
        <p:txBody>
          <a:bodyPr wrap="none" rtlCol="0">
            <a:spAutoFit/>
          </a:bodyPr>
          <a:lstStyle/>
          <a:p>
            <a:r>
              <a:rPr lang="en-IN" dirty="0">
                <a:hlinkClick r:id="rId4"/>
              </a:rPr>
              <a:t>https://developer.ibm.com/code-and-response/disasters/</a:t>
            </a:r>
            <a:endParaRPr lang="en-US" dirty="0"/>
          </a:p>
        </p:txBody>
      </p:sp>
    </p:spTree>
    <p:extLst>
      <p:ext uri="{BB962C8B-B14F-4D97-AF65-F5344CB8AC3E}">
        <p14:creationId xmlns:p14="http://schemas.microsoft.com/office/powerpoint/2010/main" val="3298310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FA4A67-80B1-6348-9B4D-51BFB13DE603}"/>
              </a:ext>
            </a:extLst>
          </p:cNvPr>
          <p:cNvPicPr>
            <a:picLocks noChangeAspect="1"/>
          </p:cNvPicPr>
          <p:nvPr/>
        </p:nvPicPr>
        <p:blipFill>
          <a:blip r:embed="rId3"/>
          <a:stretch>
            <a:fillRect/>
          </a:stretch>
        </p:blipFill>
        <p:spPr>
          <a:xfrm>
            <a:off x="0" y="990146"/>
            <a:ext cx="12192000" cy="5002881"/>
          </a:xfrm>
          <a:prstGeom prst="rect">
            <a:avLst/>
          </a:prstGeom>
        </p:spPr>
      </p:pic>
      <p:sp>
        <p:nvSpPr>
          <p:cNvPr id="4" name="Rectangle 3">
            <a:extLst>
              <a:ext uri="{FF2B5EF4-FFF2-40B4-BE49-F238E27FC236}">
                <a16:creationId xmlns:a16="http://schemas.microsoft.com/office/drawing/2014/main" id="{6F5D3774-2748-7C4A-B963-32E0C58FEB30}"/>
              </a:ext>
            </a:extLst>
          </p:cNvPr>
          <p:cNvSpPr/>
          <p:nvPr/>
        </p:nvSpPr>
        <p:spPr>
          <a:xfrm>
            <a:off x="0" y="0"/>
            <a:ext cx="12192000" cy="745067"/>
          </a:xfrm>
          <a:prstGeom prst="rect">
            <a:avLst/>
          </a:prstGeom>
          <a:solidFill>
            <a:schemeClr val="bg1"/>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6" name="Title 1">
            <a:extLst>
              <a:ext uri="{FF2B5EF4-FFF2-40B4-BE49-F238E27FC236}">
                <a16:creationId xmlns:a16="http://schemas.microsoft.com/office/drawing/2014/main" id="{701027EA-3E62-CA46-BD69-86D0EEF7EC9A}"/>
              </a:ext>
            </a:extLst>
          </p:cNvPr>
          <p:cNvSpPr txBox="1">
            <a:spLocks/>
          </p:cNvSpPr>
          <p:nvPr/>
        </p:nvSpPr>
        <p:spPr>
          <a:xfrm>
            <a:off x="158247" y="211832"/>
            <a:ext cx="11543757" cy="377448"/>
          </a:xfrm>
          <a:prstGeom prst="rect">
            <a:avLst/>
          </a:prstGeom>
          <a:noFill/>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2800" b="1" dirty="0">
                <a:solidFill>
                  <a:srgbClr val="00B2EF"/>
                </a:solidFill>
              </a:rPr>
              <a:t>Solution Starters</a:t>
            </a:r>
            <a:endParaRPr lang="en-US" sz="2800" b="1" dirty="0"/>
          </a:p>
        </p:txBody>
      </p:sp>
      <p:sp>
        <p:nvSpPr>
          <p:cNvPr id="5" name="TextBox 4">
            <a:extLst>
              <a:ext uri="{FF2B5EF4-FFF2-40B4-BE49-F238E27FC236}">
                <a16:creationId xmlns:a16="http://schemas.microsoft.com/office/drawing/2014/main" id="{5D40432A-5FCD-0D4C-BF9A-41878035F760}"/>
              </a:ext>
            </a:extLst>
          </p:cNvPr>
          <p:cNvSpPr txBox="1"/>
          <p:nvPr/>
        </p:nvSpPr>
        <p:spPr>
          <a:xfrm>
            <a:off x="2378028" y="6171877"/>
            <a:ext cx="5264583" cy="369332"/>
          </a:xfrm>
          <a:prstGeom prst="rect">
            <a:avLst/>
          </a:prstGeom>
          <a:noFill/>
        </p:spPr>
        <p:txBody>
          <a:bodyPr wrap="none" rtlCol="0">
            <a:spAutoFit/>
          </a:bodyPr>
          <a:lstStyle/>
          <a:p>
            <a:r>
              <a:rPr lang="en-IN" dirty="0">
                <a:hlinkClick r:id="rId4"/>
              </a:rPr>
              <a:t>https://developer.ibm.com/callforcode/starters/</a:t>
            </a:r>
            <a:r>
              <a:rPr lang="en-IN" dirty="0"/>
              <a:t> </a:t>
            </a:r>
            <a:endParaRPr lang="en-US" dirty="0"/>
          </a:p>
        </p:txBody>
      </p:sp>
    </p:spTree>
    <p:extLst>
      <p:ext uri="{BB962C8B-B14F-4D97-AF65-F5344CB8AC3E}">
        <p14:creationId xmlns:p14="http://schemas.microsoft.com/office/powerpoint/2010/main" val="1218541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55015" y="179324"/>
            <a:ext cx="9803385" cy="887476"/>
          </a:xfrm>
        </p:spPr>
        <p:txBody>
          <a:bodyPr/>
          <a:lstStyle/>
          <a:p>
            <a:r>
              <a:rPr lang="en-US" b="1" dirty="0">
                <a:solidFill>
                  <a:schemeClr val="bg1"/>
                </a:solidFill>
                <a:latin typeface="+mn-lt"/>
              </a:rPr>
              <a:t>CALL FOR CODE DAY </a:t>
            </a:r>
            <a:r>
              <a:rPr lang="mr-IN" b="1" dirty="0">
                <a:solidFill>
                  <a:schemeClr val="bg1"/>
                </a:solidFill>
                <a:latin typeface="+mn-lt"/>
              </a:rPr>
              <a:t>–</a:t>
            </a:r>
            <a:r>
              <a:rPr lang="en-US" b="1" dirty="0">
                <a:solidFill>
                  <a:schemeClr val="bg1"/>
                </a:solidFill>
                <a:latin typeface="+mn-lt"/>
              </a:rPr>
              <a:t> Workshop Agenda </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solidFill>
                  <a:srgbClr val="FFFFFF"/>
                </a:solidFill>
                <a:effectLst/>
                <a:uLnTx/>
                <a:uFillTx/>
                <a:latin typeface="Arial Regular"/>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dirty="0">
              <a:ln>
                <a:noFill/>
              </a:ln>
              <a:solidFill>
                <a:srgbClr val="FFFFFF"/>
              </a:solidFill>
              <a:effectLst/>
              <a:uLnTx/>
              <a:uFillTx/>
              <a:latin typeface="Arial Regular"/>
              <a:cs typeface="Arial" charset="0"/>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432486" y="623062"/>
            <a:ext cx="11318790" cy="594008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IBM Plex Sans"/>
                <a:ea typeface="+mn-ea"/>
                <a:cs typeface="+mn-cs"/>
              </a:rPr>
              <a:t>Disasters Prone to happen</a:t>
            </a:r>
          </a:p>
          <a:p>
            <a:pPr marL="285750" marR="0" lvl="0" indent="-285750" algn="l" defTabSz="914400"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IBM Plex Sans"/>
                <a:ea typeface="+mn-ea"/>
                <a:cs typeface="+mn-cs"/>
              </a:rPr>
              <a:t>Coding for a cause - CALL FOR CODE, solving real world challenges through technology </a:t>
            </a:r>
          </a:p>
          <a:p>
            <a:pPr marL="285750" marR="0" lvl="0" indent="-285750" algn="l" defTabSz="914400"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IBM Plex Sans"/>
                <a:ea typeface="+mn-ea"/>
                <a:cs typeface="+mn-cs"/>
              </a:rPr>
              <a:t>Call for code Registration </a:t>
            </a:r>
          </a:p>
          <a:p>
            <a:pPr marL="285750" marR="0" lvl="0" indent="-285750" algn="l" defTabSz="914400"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IBM Plex Sans"/>
                <a:ea typeface="+mn-ea"/>
                <a:cs typeface="+mn-cs"/>
              </a:rPr>
              <a:t>Technology Outlook – Cloud , AI and IoT Services </a:t>
            </a:r>
          </a:p>
          <a:p>
            <a:pPr marL="285750" lvl="0" indent="-285750">
              <a:spcAft>
                <a:spcPts val="2400"/>
              </a:spcAft>
              <a:buFont typeface="Arial" panose="020B0604020202020204" pitchFamily="34" charset="0"/>
              <a:buChar char="•"/>
              <a:defRPr/>
            </a:pPr>
            <a:r>
              <a:rPr lang="en-US" sz="2000" dirty="0">
                <a:solidFill>
                  <a:srgbClr val="FFFFFF"/>
                </a:solidFill>
              </a:rPr>
              <a:t>Solution to Problems 	</a:t>
            </a:r>
          </a:p>
          <a:p>
            <a:pPr marL="742950" lvl="1" indent="-285750">
              <a:spcAft>
                <a:spcPts val="2400"/>
              </a:spcAft>
              <a:buFont typeface="Arial" panose="020B0604020202020204" pitchFamily="34" charset="0"/>
              <a:buChar char="•"/>
              <a:defRPr/>
            </a:pPr>
            <a:r>
              <a:rPr lang="en-US" sz="2000" dirty="0">
                <a:solidFill>
                  <a:srgbClr val="FFFFFF"/>
                </a:solidFill>
              </a:rPr>
              <a:t>Application architecture flow based on IoT, Weather, Blockchain , AI</a:t>
            </a:r>
          </a:p>
          <a:p>
            <a:pPr marL="342900" lvl="0" indent="-342900">
              <a:spcAft>
                <a:spcPts val="2400"/>
              </a:spcAft>
              <a:buFont typeface="Arial" panose="020B0604020202020204" pitchFamily="34" charset="0"/>
              <a:buChar char="•"/>
              <a:defRPr/>
            </a:pPr>
            <a:r>
              <a:rPr lang="en-US" sz="2000" dirty="0">
                <a:solidFill>
                  <a:srgbClr val="FFFFFF"/>
                </a:solidFill>
              </a:rPr>
              <a:t>Hands On </a:t>
            </a:r>
          </a:p>
          <a:p>
            <a:pPr marL="285750" lvl="0" indent="-285750">
              <a:spcAft>
                <a:spcPts val="2400"/>
              </a:spcAft>
              <a:buFont typeface="Arial" panose="020B0604020202020204" pitchFamily="34" charset="0"/>
              <a:buChar char="•"/>
              <a:defRPr/>
            </a:pPr>
            <a:r>
              <a:rPr lang="en-US" sz="2000" dirty="0">
                <a:solidFill>
                  <a:srgbClr val="FFFFFF"/>
                </a:solidFill>
              </a:rPr>
              <a:t>Ideation – Team to present</a:t>
            </a:r>
          </a:p>
          <a:p>
            <a:pPr marL="285750" lvl="0" indent="-285750">
              <a:spcAft>
                <a:spcPts val="2400"/>
              </a:spcAft>
              <a:buFont typeface="Arial" panose="020B0604020202020204" pitchFamily="34" charset="0"/>
              <a:buChar char="•"/>
              <a:defRPr/>
            </a:pPr>
            <a:r>
              <a:rPr lang="en-US" sz="2000" dirty="0">
                <a:solidFill>
                  <a:srgbClr val="FFFFFF"/>
                </a:solidFill>
              </a:rPr>
              <a:t>Judging </a:t>
            </a:r>
          </a:p>
          <a:p>
            <a:pPr marL="285750" lvl="0" indent="-285750">
              <a:spcAft>
                <a:spcPts val="2400"/>
              </a:spcAft>
              <a:buFont typeface="Arial" panose="020B0604020202020204" pitchFamily="34" charset="0"/>
              <a:buChar char="•"/>
              <a:defRPr/>
            </a:pPr>
            <a:r>
              <a:rPr lang="en-US" sz="2000" dirty="0">
                <a:solidFill>
                  <a:srgbClr val="FFFFFF"/>
                </a:solidFill>
              </a:rPr>
              <a:t>Top 2 ideas</a:t>
            </a:r>
          </a:p>
        </p:txBody>
      </p:sp>
    </p:spTree>
    <p:extLst>
      <p:ext uri="{BB962C8B-B14F-4D97-AF65-F5344CB8AC3E}">
        <p14:creationId xmlns:p14="http://schemas.microsoft.com/office/powerpoint/2010/main" val="3510786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20">
            <a:extLst>
              <a:ext uri="{FF2B5EF4-FFF2-40B4-BE49-F238E27FC236}">
                <a16:creationId xmlns:a16="http://schemas.microsoft.com/office/drawing/2014/main" id="{9F3B73C1-2E40-0C40-B82D-3D618AF8C22C}"/>
              </a:ext>
            </a:extLst>
          </p:cNvPr>
          <p:cNvSpPr txBox="1">
            <a:spLocks noChangeArrowheads="1"/>
          </p:cNvSpPr>
          <p:nvPr/>
        </p:nvSpPr>
        <p:spPr bwMode="auto">
          <a:xfrm>
            <a:off x="347663" y="176213"/>
            <a:ext cx="116459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377" fontAlgn="base">
              <a:spcBef>
                <a:spcPct val="0"/>
              </a:spcBef>
              <a:spcAft>
                <a:spcPct val="0"/>
              </a:spcAft>
              <a:buNone/>
            </a:pPr>
            <a:r>
              <a:rPr lang="en-US" altLang="en-US" sz="4400" dirty="0">
                <a:solidFill>
                  <a:prstClr val="black"/>
                </a:solidFill>
                <a:latin typeface="Calibri Light" panose="020F0302020204030204" pitchFamily="34" charset="0"/>
              </a:rPr>
              <a:t>Stay Connected and continue coding !</a:t>
            </a:r>
          </a:p>
        </p:txBody>
      </p:sp>
      <p:pic>
        <p:nvPicPr>
          <p:cNvPr id="13314" name="Content Placeholder 9">
            <a:extLst>
              <a:ext uri="{FF2B5EF4-FFF2-40B4-BE49-F238E27FC236}">
                <a16:creationId xmlns:a16="http://schemas.microsoft.com/office/drawing/2014/main" id="{9F5B0675-C3E7-B646-81AE-2D66AA5CF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1" y="2132013"/>
            <a:ext cx="1173163" cy="11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6">
            <a:extLst>
              <a:ext uri="{FF2B5EF4-FFF2-40B4-BE49-F238E27FC236}">
                <a16:creationId xmlns:a16="http://schemas.microsoft.com/office/drawing/2014/main" id="{6F86F2AC-1DE0-1943-B1AE-69B76C7A1B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01" y="5176838"/>
            <a:ext cx="105410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7">
            <a:extLst>
              <a:ext uri="{FF2B5EF4-FFF2-40B4-BE49-F238E27FC236}">
                <a16:creationId xmlns:a16="http://schemas.microsoft.com/office/drawing/2014/main" id="{87FD3D3C-97AC-5947-B3FE-C85232776C93}"/>
              </a:ext>
            </a:extLst>
          </p:cNvPr>
          <p:cNvSpPr>
            <a:spLocks noChangeArrowheads="1"/>
          </p:cNvSpPr>
          <p:nvPr/>
        </p:nvSpPr>
        <p:spPr bwMode="auto">
          <a:xfrm>
            <a:off x="1671639" y="2151064"/>
            <a:ext cx="4622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377" fontAlgn="base">
              <a:lnSpc>
                <a:spcPct val="100000"/>
              </a:lnSpc>
              <a:spcBef>
                <a:spcPct val="0"/>
              </a:spcBef>
              <a:spcAft>
                <a:spcPct val="0"/>
              </a:spcAft>
              <a:buNone/>
            </a:pPr>
            <a:r>
              <a:rPr lang="en-US" altLang="en-US" sz="2000" dirty="0">
                <a:solidFill>
                  <a:prstClr val="black"/>
                </a:solidFill>
              </a:rPr>
              <a:t>Code &amp; instructions available here </a:t>
            </a:r>
            <a:r>
              <a:rPr lang="en-US" altLang="en-US" sz="2000" dirty="0">
                <a:solidFill>
                  <a:prstClr val="black"/>
                </a:solidFill>
                <a:hlinkClick r:id="rId5"/>
              </a:rPr>
              <a:t>https://github.com/IBMDevConnect</a:t>
            </a:r>
            <a:r>
              <a:rPr lang="en-US" altLang="en-US" sz="2000" dirty="0">
                <a:solidFill>
                  <a:prstClr val="black"/>
                </a:solidFill>
              </a:rPr>
              <a:t> </a:t>
            </a:r>
            <a:endParaRPr lang="en-US" altLang="en-US" sz="1800" dirty="0">
              <a:solidFill>
                <a:prstClr val="black"/>
              </a:solidFill>
            </a:endParaRPr>
          </a:p>
        </p:txBody>
      </p:sp>
      <p:sp>
        <p:nvSpPr>
          <p:cNvPr id="13317" name="Rectangle 8">
            <a:extLst>
              <a:ext uri="{FF2B5EF4-FFF2-40B4-BE49-F238E27FC236}">
                <a16:creationId xmlns:a16="http://schemas.microsoft.com/office/drawing/2014/main" id="{5A22237F-CC9F-8B4D-8591-F949C7FE806C}"/>
              </a:ext>
            </a:extLst>
          </p:cNvPr>
          <p:cNvSpPr>
            <a:spLocks noChangeArrowheads="1"/>
          </p:cNvSpPr>
          <p:nvPr/>
        </p:nvSpPr>
        <p:spPr bwMode="auto">
          <a:xfrm>
            <a:off x="1671637" y="3606802"/>
            <a:ext cx="372441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377" fontAlgn="base">
              <a:lnSpc>
                <a:spcPct val="100000"/>
              </a:lnSpc>
              <a:spcBef>
                <a:spcPct val="0"/>
              </a:spcBef>
              <a:spcAft>
                <a:spcPct val="0"/>
              </a:spcAft>
              <a:buNone/>
            </a:pPr>
            <a:r>
              <a:rPr lang="en-US" altLang="en-US" sz="1800" dirty="0">
                <a:solidFill>
                  <a:prstClr val="black"/>
                </a:solidFill>
              </a:rPr>
              <a:t>Check out the code patterns</a:t>
            </a:r>
          </a:p>
          <a:p>
            <a:pPr defTabSz="914377" fontAlgn="base">
              <a:lnSpc>
                <a:spcPct val="100000"/>
              </a:lnSpc>
              <a:spcBef>
                <a:spcPct val="0"/>
              </a:spcBef>
              <a:spcAft>
                <a:spcPct val="0"/>
              </a:spcAft>
              <a:buNone/>
            </a:pPr>
            <a:r>
              <a:rPr lang="en-US" altLang="en-US" sz="1800" dirty="0">
                <a:solidFill>
                  <a:prstClr val="black"/>
                </a:solidFill>
                <a:hlinkClick r:id="rId6"/>
              </a:rPr>
              <a:t>https://developer.ibm.com/patterns/</a:t>
            </a:r>
            <a:r>
              <a:rPr lang="en-US" altLang="en-US" sz="1800" dirty="0">
                <a:solidFill>
                  <a:prstClr val="black"/>
                </a:solidFill>
              </a:rPr>
              <a:t> </a:t>
            </a:r>
          </a:p>
        </p:txBody>
      </p:sp>
      <p:sp>
        <p:nvSpPr>
          <p:cNvPr id="13318" name="Rectangle 9">
            <a:extLst>
              <a:ext uri="{FF2B5EF4-FFF2-40B4-BE49-F238E27FC236}">
                <a16:creationId xmlns:a16="http://schemas.microsoft.com/office/drawing/2014/main" id="{E5EB3D0D-4571-EA4B-B53D-20E0B9F1847D}"/>
              </a:ext>
            </a:extLst>
          </p:cNvPr>
          <p:cNvSpPr>
            <a:spLocks noChangeArrowheads="1"/>
          </p:cNvSpPr>
          <p:nvPr/>
        </p:nvSpPr>
        <p:spPr bwMode="auto">
          <a:xfrm>
            <a:off x="1671639" y="5041901"/>
            <a:ext cx="342423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377" fontAlgn="base">
              <a:lnSpc>
                <a:spcPct val="100000"/>
              </a:lnSpc>
              <a:spcBef>
                <a:spcPct val="0"/>
              </a:spcBef>
              <a:spcAft>
                <a:spcPct val="0"/>
              </a:spcAft>
              <a:buNone/>
            </a:pPr>
            <a:r>
              <a:rPr lang="en-US" altLang="en-US" sz="2000" dirty="0">
                <a:solidFill>
                  <a:prstClr val="black"/>
                </a:solidFill>
              </a:rPr>
              <a:t>Join our Slack team and stay in touch with the experts</a:t>
            </a:r>
          </a:p>
          <a:p>
            <a:pPr defTabSz="914377" fontAlgn="base">
              <a:lnSpc>
                <a:spcPct val="100000"/>
              </a:lnSpc>
              <a:spcBef>
                <a:spcPct val="0"/>
              </a:spcBef>
              <a:spcAft>
                <a:spcPct val="0"/>
              </a:spcAft>
              <a:buNone/>
            </a:pPr>
            <a:r>
              <a:rPr lang="en-US" altLang="en-US" sz="1800" dirty="0">
                <a:solidFill>
                  <a:prstClr val="black"/>
                </a:solidFill>
                <a:hlinkClick r:id="rId7"/>
              </a:rPr>
              <a:t>https://ibmdevconnect.slack.com</a:t>
            </a:r>
            <a:r>
              <a:rPr lang="en-US" altLang="en-US" sz="1800" dirty="0">
                <a:solidFill>
                  <a:prstClr val="black"/>
                </a:solidFill>
              </a:rPr>
              <a:t>  </a:t>
            </a:r>
          </a:p>
          <a:p>
            <a:pPr defTabSz="914377" fontAlgn="base">
              <a:lnSpc>
                <a:spcPct val="100000"/>
              </a:lnSpc>
              <a:spcBef>
                <a:spcPct val="0"/>
              </a:spcBef>
              <a:spcAft>
                <a:spcPct val="0"/>
              </a:spcAft>
              <a:buNone/>
            </a:pPr>
            <a:r>
              <a:rPr lang="en-US" altLang="en-US" sz="1800" dirty="0">
                <a:solidFill>
                  <a:prstClr val="black"/>
                </a:solidFill>
              </a:rPr>
              <a:t>Send in your request to  - </a:t>
            </a:r>
            <a:r>
              <a:rPr lang="en-US" altLang="en-US" sz="1800" dirty="0">
                <a:solidFill>
                  <a:prstClr val="black"/>
                </a:solidFill>
                <a:hlinkClick r:id="rId8"/>
              </a:rPr>
              <a:t>http://ibm.biz/slackrequest</a:t>
            </a:r>
            <a:r>
              <a:rPr lang="en-US" altLang="en-US" sz="1800" dirty="0">
                <a:solidFill>
                  <a:prstClr val="black"/>
                </a:solidFill>
              </a:rPr>
              <a:t> </a:t>
            </a:r>
          </a:p>
          <a:p>
            <a:pPr defTabSz="914377" fontAlgn="base">
              <a:lnSpc>
                <a:spcPct val="100000"/>
              </a:lnSpc>
              <a:spcBef>
                <a:spcPct val="0"/>
              </a:spcBef>
              <a:spcAft>
                <a:spcPct val="0"/>
              </a:spcAft>
              <a:buNone/>
            </a:pPr>
            <a:endParaRPr lang="en-US" altLang="en-US" sz="1800" dirty="0">
              <a:solidFill>
                <a:prstClr val="black"/>
              </a:solidFill>
            </a:endParaRPr>
          </a:p>
        </p:txBody>
      </p:sp>
      <p:sp>
        <p:nvSpPr>
          <p:cNvPr id="13319" name="Rectangle 10">
            <a:extLst>
              <a:ext uri="{FF2B5EF4-FFF2-40B4-BE49-F238E27FC236}">
                <a16:creationId xmlns:a16="http://schemas.microsoft.com/office/drawing/2014/main" id="{703B29B3-EE60-A545-B0E8-00CA5E5EF5C7}"/>
              </a:ext>
            </a:extLst>
          </p:cNvPr>
          <p:cNvSpPr>
            <a:spLocks noChangeArrowheads="1"/>
          </p:cNvSpPr>
          <p:nvPr/>
        </p:nvSpPr>
        <p:spPr bwMode="auto">
          <a:xfrm>
            <a:off x="6427789" y="2344606"/>
            <a:ext cx="5565774" cy="421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377" fontAlgn="base">
              <a:lnSpc>
                <a:spcPct val="100000"/>
              </a:lnSpc>
              <a:spcBef>
                <a:spcPct val="0"/>
              </a:spcBef>
              <a:spcAft>
                <a:spcPct val="0"/>
              </a:spcAft>
              <a:buNone/>
            </a:pPr>
            <a:r>
              <a:rPr lang="en-US" altLang="en-US" sz="2000" b="1" dirty="0">
                <a:solidFill>
                  <a:prstClr val="black"/>
                </a:solidFill>
              </a:rPr>
              <a:t>Mumbai :</a:t>
            </a:r>
            <a:r>
              <a:rPr lang="en-US" altLang="en-US" sz="2000" dirty="0">
                <a:solidFill>
                  <a:prstClr val="black"/>
                </a:solidFill>
              </a:rPr>
              <a:t>	  </a:t>
            </a:r>
            <a:r>
              <a:rPr lang="en-US" altLang="en-US" sz="2000" dirty="0">
                <a:solidFill>
                  <a:prstClr val="black"/>
                </a:solidFill>
                <a:hlinkClick r:id="rId9"/>
              </a:rPr>
              <a:t>https://www.meetup.com/Cloud-Mumbai-Meetup/</a:t>
            </a:r>
            <a:r>
              <a:rPr lang="en-US" altLang="en-US" sz="2000" dirty="0">
                <a:solidFill>
                  <a:prstClr val="black"/>
                </a:solidFill>
              </a:rPr>
              <a:t> </a:t>
            </a:r>
          </a:p>
          <a:p>
            <a:pPr defTabSz="914377" fontAlgn="base">
              <a:lnSpc>
                <a:spcPct val="100000"/>
              </a:lnSpc>
              <a:spcBef>
                <a:spcPct val="0"/>
              </a:spcBef>
              <a:spcAft>
                <a:spcPct val="0"/>
              </a:spcAft>
              <a:buNone/>
            </a:pPr>
            <a:r>
              <a:rPr lang="en-US" altLang="en-US" sz="2000" b="1" dirty="0">
                <a:solidFill>
                  <a:prstClr val="black"/>
                </a:solidFill>
              </a:rPr>
              <a:t>Hyderabad: </a:t>
            </a:r>
            <a:r>
              <a:rPr lang="en-US" altLang="en-US" sz="2000" dirty="0">
                <a:solidFill>
                  <a:prstClr val="black"/>
                </a:solidFill>
                <a:hlinkClick r:id="rId10"/>
              </a:rPr>
              <a:t>https://www.meetup.com/Hyderabad-Cognitive-with-Cloud</a:t>
            </a:r>
            <a:r>
              <a:rPr lang="en-US" altLang="en-US" sz="2000" dirty="0">
                <a:solidFill>
                  <a:prstClr val="black"/>
                </a:solidFill>
              </a:rPr>
              <a:t> </a:t>
            </a:r>
          </a:p>
          <a:p>
            <a:pPr defTabSz="914377" fontAlgn="base">
              <a:lnSpc>
                <a:spcPct val="100000"/>
              </a:lnSpc>
              <a:spcBef>
                <a:spcPct val="0"/>
              </a:spcBef>
              <a:spcAft>
                <a:spcPct val="0"/>
              </a:spcAft>
              <a:buNone/>
            </a:pPr>
            <a:r>
              <a:rPr lang="en-US" altLang="en-US" sz="2000" b="1" dirty="0">
                <a:solidFill>
                  <a:prstClr val="black"/>
                </a:solidFill>
              </a:rPr>
              <a:t>Bangalore :</a:t>
            </a:r>
            <a:r>
              <a:rPr lang="en-US" altLang="en-US" sz="2000" dirty="0">
                <a:solidFill>
                  <a:prstClr val="black"/>
                </a:solidFill>
              </a:rPr>
              <a:t> </a:t>
            </a:r>
            <a:r>
              <a:rPr lang="en-US" altLang="en-US" sz="2000" dirty="0">
                <a:solidFill>
                  <a:prstClr val="black"/>
                </a:solidFill>
                <a:hlinkClick r:id="rId11"/>
              </a:rPr>
              <a:t>https://www.meetup.com/IBMDevConnect-Bangalore</a:t>
            </a:r>
            <a:endParaRPr lang="en-US" altLang="en-US" sz="2000" dirty="0">
              <a:solidFill>
                <a:prstClr val="black"/>
              </a:solidFill>
            </a:endParaRPr>
          </a:p>
          <a:p>
            <a:pPr defTabSz="914377" fontAlgn="base">
              <a:lnSpc>
                <a:spcPct val="100000"/>
              </a:lnSpc>
              <a:spcBef>
                <a:spcPct val="0"/>
              </a:spcBef>
              <a:spcAft>
                <a:spcPct val="0"/>
              </a:spcAft>
              <a:buNone/>
            </a:pPr>
            <a:r>
              <a:rPr lang="en-US" altLang="en-US" sz="2000" b="1" dirty="0">
                <a:solidFill>
                  <a:prstClr val="black"/>
                </a:solidFill>
              </a:rPr>
              <a:t>Chennai:</a:t>
            </a:r>
          </a:p>
          <a:p>
            <a:pPr defTabSz="914377" fontAlgn="base">
              <a:lnSpc>
                <a:spcPct val="100000"/>
              </a:lnSpc>
              <a:spcBef>
                <a:spcPct val="0"/>
              </a:spcBef>
              <a:spcAft>
                <a:spcPct val="0"/>
              </a:spcAft>
              <a:buNone/>
            </a:pPr>
            <a:r>
              <a:rPr lang="en-US" altLang="en-US" sz="2000" dirty="0">
                <a:solidFill>
                  <a:prstClr val="black"/>
                </a:solidFill>
                <a:hlinkClick r:id="rId12"/>
              </a:rPr>
              <a:t>https://www.meetup.com/Chennai-CodeWeekend-Meetup/</a:t>
            </a:r>
            <a:r>
              <a:rPr lang="en-US" altLang="en-US" sz="2000" dirty="0">
                <a:solidFill>
                  <a:prstClr val="black"/>
                </a:solidFill>
              </a:rPr>
              <a:t> </a:t>
            </a:r>
          </a:p>
          <a:p>
            <a:pPr defTabSz="914377" fontAlgn="base">
              <a:lnSpc>
                <a:spcPct val="100000"/>
              </a:lnSpc>
              <a:spcBef>
                <a:spcPct val="0"/>
              </a:spcBef>
              <a:spcAft>
                <a:spcPct val="0"/>
              </a:spcAft>
              <a:buNone/>
            </a:pPr>
            <a:r>
              <a:rPr lang="en-GB" sz="2000" b="1" dirty="0"/>
              <a:t>Delhi NCR</a:t>
            </a:r>
            <a:r>
              <a:rPr lang="en-GB" sz="2000" dirty="0"/>
              <a:t>:</a:t>
            </a:r>
            <a:r>
              <a:rPr lang="en-GB" dirty="0"/>
              <a:t> </a:t>
            </a:r>
            <a:r>
              <a:rPr lang="en-GB" sz="2000" u="sng" dirty="0">
                <a:hlinkClick r:id="rId13"/>
              </a:rPr>
              <a:t>https://www.meetup.com/IBM-cloud-developers-ecosystem-Delhi-NCR/</a:t>
            </a:r>
            <a:r>
              <a:rPr lang="en-IN" sz="2000" dirty="0"/>
              <a:t> </a:t>
            </a:r>
            <a:endParaRPr lang="en-US" altLang="en-US" sz="2000" dirty="0">
              <a:solidFill>
                <a:prstClr val="black"/>
              </a:solidFill>
            </a:endParaRPr>
          </a:p>
          <a:p>
            <a:pPr defTabSz="914377" fontAlgn="base">
              <a:lnSpc>
                <a:spcPct val="100000"/>
              </a:lnSpc>
              <a:spcBef>
                <a:spcPct val="0"/>
              </a:spcBef>
              <a:spcAft>
                <a:spcPct val="0"/>
              </a:spcAft>
              <a:buNone/>
            </a:pPr>
            <a:endParaRPr lang="en-US" altLang="en-US" sz="2000" dirty="0">
              <a:solidFill>
                <a:prstClr val="black"/>
              </a:solidFill>
            </a:endParaRPr>
          </a:p>
        </p:txBody>
      </p:sp>
      <p:pic>
        <p:nvPicPr>
          <p:cNvPr id="13320" name="Picture 11">
            <a:extLst>
              <a:ext uri="{FF2B5EF4-FFF2-40B4-BE49-F238E27FC236}">
                <a16:creationId xmlns:a16="http://schemas.microsoft.com/office/drawing/2014/main" id="{862759E9-7BBA-2C47-A574-C7F2FD37720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04791" y="1828540"/>
            <a:ext cx="1462088" cy="48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2" descr="Image result for IBM Developer">
            <a:extLst>
              <a:ext uri="{FF2B5EF4-FFF2-40B4-BE49-F238E27FC236}">
                <a16:creationId xmlns:a16="http://schemas.microsoft.com/office/drawing/2014/main" id="{BC122DA3-E6BC-2740-B797-DBC4DA7508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2601" y="3606801"/>
            <a:ext cx="1052513"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3">
            <a:extLst>
              <a:ext uri="{FF2B5EF4-FFF2-40B4-BE49-F238E27FC236}">
                <a16:creationId xmlns:a16="http://schemas.microsoft.com/office/drawing/2014/main" id="{0D39B46C-E68D-E54B-B6DA-414AAC70306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r="47353" b="-2724"/>
          <a:stretch>
            <a:fillRect/>
          </a:stretch>
        </p:blipFill>
        <p:spPr bwMode="auto">
          <a:xfrm>
            <a:off x="482601" y="1289050"/>
            <a:ext cx="952500" cy="325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3" name="Rectangle 12">
            <a:extLst>
              <a:ext uri="{FF2B5EF4-FFF2-40B4-BE49-F238E27FC236}">
                <a16:creationId xmlns:a16="http://schemas.microsoft.com/office/drawing/2014/main" id="{6FE7D0F9-50DA-1549-B49D-6611B04F6A9F}"/>
              </a:ext>
            </a:extLst>
          </p:cNvPr>
          <p:cNvSpPr>
            <a:spLocks noChangeArrowheads="1"/>
          </p:cNvSpPr>
          <p:nvPr/>
        </p:nvSpPr>
        <p:spPr bwMode="auto">
          <a:xfrm>
            <a:off x="1671639" y="1182690"/>
            <a:ext cx="33663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377" fontAlgn="base">
              <a:lnSpc>
                <a:spcPct val="100000"/>
              </a:lnSpc>
              <a:spcBef>
                <a:spcPct val="0"/>
              </a:spcBef>
              <a:spcAft>
                <a:spcPct val="0"/>
              </a:spcAft>
              <a:buNone/>
            </a:pPr>
            <a:r>
              <a:rPr lang="en-US" altLang="en-US" sz="1800" dirty="0">
                <a:solidFill>
                  <a:prstClr val="black"/>
                </a:solidFill>
              </a:rPr>
              <a:t>IBM Coder Platform</a:t>
            </a:r>
          </a:p>
          <a:p>
            <a:pPr defTabSz="914377" fontAlgn="base">
              <a:lnSpc>
                <a:spcPct val="100000"/>
              </a:lnSpc>
              <a:spcBef>
                <a:spcPct val="0"/>
              </a:spcBef>
              <a:spcAft>
                <a:spcPct val="0"/>
              </a:spcAft>
              <a:buNone/>
            </a:pPr>
            <a:r>
              <a:rPr lang="en-US" altLang="en-US" sz="1800" dirty="0">
                <a:solidFill>
                  <a:prstClr val="black"/>
                </a:solidFill>
                <a:hlinkClick r:id="rId17"/>
              </a:rPr>
              <a:t>https://ibmcoders.influitive.com/</a:t>
            </a:r>
            <a:r>
              <a:rPr lang="en-US" altLang="en-US" sz="1800" dirty="0">
                <a:solidFill>
                  <a:prstClr val="black"/>
                </a:solidFill>
              </a:rPr>
              <a:t> </a:t>
            </a:r>
          </a:p>
        </p:txBody>
      </p:sp>
      <p:pic>
        <p:nvPicPr>
          <p:cNvPr id="13324" name="Picture 4" descr="Image result for call for code">
            <a:extLst>
              <a:ext uri="{FF2B5EF4-FFF2-40B4-BE49-F238E27FC236}">
                <a16:creationId xmlns:a16="http://schemas.microsoft.com/office/drawing/2014/main" id="{CB52FBBA-3F0C-5143-BABB-CD057BD798D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94438" y="802199"/>
            <a:ext cx="1109663"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5" name="Rectangle 13">
            <a:extLst>
              <a:ext uri="{FF2B5EF4-FFF2-40B4-BE49-F238E27FC236}">
                <a16:creationId xmlns:a16="http://schemas.microsoft.com/office/drawing/2014/main" id="{A9ACF376-4662-634D-83C5-61961AAA1B03}"/>
              </a:ext>
            </a:extLst>
          </p:cNvPr>
          <p:cNvSpPr>
            <a:spLocks noChangeArrowheads="1"/>
          </p:cNvSpPr>
          <p:nvPr/>
        </p:nvSpPr>
        <p:spPr bwMode="auto">
          <a:xfrm>
            <a:off x="7497765" y="862524"/>
            <a:ext cx="379888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377" fontAlgn="base">
              <a:lnSpc>
                <a:spcPct val="100000"/>
              </a:lnSpc>
              <a:spcBef>
                <a:spcPct val="0"/>
              </a:spcBef>
              <a:spcAft>
                <a:spcPct val="0"/>
              </a:spcAft>
              <a:buNone/>
            </a:pPr>
            <a:r>
              <a:rPr lang="en-US" altLang="en-US" sz="1800" dirty="0">
                <a:solidFill>
                  <a:prstClr val="black"/>
                </a:solidFill>
              </a:rPr>
              <a:t>Call for Code 2019</a:t>
            </a:r>
          </a:p>
          <a:p>
            <a:pPr defTabSz="914377" fontAlgn="base">
              <a:lnSpc>
                <a:spcPct val="100000"/>
              </a:lnSpc>
              <a:spcBef>
                <a:spcPct val="0"/>
              </a:spcBef>
              <a:spcAft>
                <a:spcPct val="0"/>
              </a:spcAft>
              <a:buNone/>
            </a:pPr>
            <a:r>
              <a:rPr lang="en-US" altLang="en-US" sz="1800" dirty="0">
                <a:solidFill>
                  <a:prstClr val="black"/>
                </a:solidFill>
                <a:hlinkClick r:id="rId19"/>
              </a:rPr>
              <a:t>https://callforcode.org/</a:t>
            </a:r>
            <a:endParaRPr lang="en-US" altLang="en-US" sz="1800" dirty="0">
              <a:solidFill>
                <a:prstClr val="black"/>
              </a:solidFill>
            </a:endParaRPr>
          </a:p>
          <a:p>
            <a:pPr defTabSz="914377" fontAlgn="base">
              <a:lnSpc>
                <a:spcPct val="100000"/>
              </a:lnSpc>
              <a:spcBef>
                <a:spcPct val="0"/>
              </a:spcBef>
              <a:spcAft>
                <a:spcPct val="0"/>
              </a:spcAft>
              <a:buNone/>
            </a:pPr>
            <a:endParaRPr lang="en-US" altLang="en-US" sz="1800" dirty="0">
              <a:solidFill>
                <a:prstClr val="black"/>
              </a:solidFill>
            </a:endParaRPr>
          </a:p>
        </p:txBody>
      </p:sp>
    </p:spTree>
    <p:extLst>
      <p:ext uri="{BB962C8B-B14F-4D97-AF65-F5344CB8AC3E}">
        <p14:creationId xmlns:p14="http://schemas.microsoft.com/office/powerpoint/2010/main" val="247668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B0D435F-B5F8-BA42-8187-1E2F05D9C972}"/>
              </a:ext>
            </a:extLst>
          </p:cNvPr>
          <p:cNvPicPr>
            <a:picLocks noGrp="1" noChangeAspect="1"/>
          </p:cNvPicPr>
          <p:nvPr>
            <p:ph type="pic" sz="quarter" idx="12"/>
          </p:nvPr>
        </p:nvPicPr>
        <p:blipFill>
          <a:blip r:embed="rId3">
            <a:extLst>
              <a:ext uri="{28A0092B-C50C-407E-A947-70E740481C1C}">
                <a14:useLocalDpi xmlns:a14="http://schemas.microsoft.com/office/drawing/2010/main"/>
              </a:ext>
            </a:extLst>
          </a:blip>
          <a:srcRect/>
          <a:stretch>
            <a:fillRect/>
          </a:stretch>
        </p:blipFill>
        <p:spPr>
          <a:xfrm>
            <a:off x="0" y="1718733"/>
            <a:ext cx="12192000" cy="5139267"/>
          </a:xfrm>
        </p:spPr>
      </p:pic>
      <p:sp>
        <p:nvSpPr>
          <p:cNvPr id="2" name="Title 1">
            <a:extLst>
              <a:ext uri="{FF2B5EF4-FFF2-40B4-BE49-F238E27FC236}">
                <a16:creationId xmlns:a16="http://schemas.microsoft.com/office/drawing/2014/main" id="{320C6345-0CD1-BA41-93FC-D527782CDE72}"/>
              </a:ext>
            </a:extLst>
          </p:cNvPr>
          <p:cNvSpPr>
            <a:spLocks noGrp="1"/>
          </p:cNvSpPr>
          <p:nvPr>
            <p:ph type="title"/>
          </p:nvPr>
        </p:nvSpPr>
        <p:spPr>
          <a:noFill/>
        </p:spPr>
        <p:txBody>
          <a:bodyPr/>
          <a:lstStyle/>
          <a:p>
            <a:r>
              <a:rPr lang="en-US" dirty="0">
                <a:latin typeface="+mj-lt"/>
              </a:rPr>
              <a:t>Natural disasters are among the </a:t>
            </a:r>
            <a:br>
              <a:rPr lang="en-US" dirty="0">
                <a:latin typeface="+mj-lt"/>
              </a:rPr>
            </a:br>
            <a:r>
              <a:rPr lang="en-US" dirty="0">
                <a:latin typeface="+mj-lt"/>
              </a:rPr>
              <a:t>world’s greatest challenges…</a:t>
            </a:r>
          </a:p>
        </p:txBody>
      </p:sp>
      <p:sp>
        <p:nvSpPr>
          <p:cNvPr id="4" name="Slide Number Placeholder 3">
            <a:extLst>
              <a:ext uri="{FF2B5EF4-FFF2-40B4-BE49-F238E27FC236}">
                <a16:creationId xmlns:a16="http://schemas.microsoft.com/office/drawing/2014/main" id="{9EF2EB3C-3AB7-BB4D-876B-3EBB21A02A77}"/>
              </a:ext>
            </a:extLst>
          </p:cNvPr>
          <p:cNvSpPr>
            <a:spLocks noGrp="1"/>
          </p:cNvSpPr>
          <p:nvPr>
            <p:ph type="sldNum" sz="quarter" idx="11"/>
          </p:nvPr>
        </p:nvSpPr>
        <p:spPr/>
        <p:txBody>
          <a:bodyPr/>
          <a:lstStyle/>
          <a:p>
            <a:pPr defTabSz="914621">
              <a:defRPr/>
            </a:pPr>
            <a:fld id="{59395FB3-9C97-154F-86B2-7E381B951268}" type="slidenum">
              <a:rPr lang="en-US">
                <a:solidFill>
                  <a:srgbClr val="000000"/>
                </a:solidFill>
              </a:rPr>
              <a:pPr defTabSz="914621">
                <a:defRPr/>
              </a:pPr>
              <a:t>3</a:t>
            </a:fld>
            <a:endParaRPr lang="en-US" dirty="0">
              <a:solidFill>
                <a:srgbClr val="000000"/>
              </a:solidFill>
            </a:endParaRPr>
          </a:p>
        </p:txBody>
      </p:sp>
      <p:sp>
        <p:nvSpPr>
          <p:cNvPr id="7" name="TextBox 6">
            <a:extLst>
              <a:ext uri="{FF2B5EF4-FFF2-40B4-BE49-F238E27FC236}">
                <a16:creationId xmlns:a16="http://schemas.microsoft.com/office/drawing/2014/main" id="{AE1CEAFB-3E9E-9440-BBFF-29BE5C3DE9D4}"/>
              </a:ext>
            </a:extLst>
          </p:cNvPr>
          <p:cNvSpPr txBox="1"/>
          <p:nvPr/>
        </p:nvSpPr>
        <p:spPr>
          <a:xfrm>
            <a:off x="8284634" y="1957234"/>
            <a:ext cx="3695332" cy="1340655"/>
          </a:xfrm>
          <a:prstGeom prst="rect">
            <a:avLst/>
          </a:prstGeom>
          <a:solidFill>
            <a:schemeClr val="tx1">
              <a:alpha val="50000"/>
            </a:schemeClr>
          </a:solidFill>
        </p:spPr>
        <p:txBody>
          <a:bodyPr wrap="square" rtlCol="0" anchor="b">
            <a:noAutofit/>
          </a:bodyPr>
          <a:lstStyle>
            <a:defPPr>
              <a:defRPr lang="en-US"/>
            </a:defPPr>
            <a:lvl1pPr marR="0" lvl="0" indent="0" defTabSz="914400" fontAlgn="auto">
              <a:lnSpc>
                <a:spcPts val="1800"/>
              </a:lnSpc>
              <a:spcBef>
                <a:spcPts val="0"/>
              </a:spcBef>
              <a:spcAft>
                <a:spcPts val="0"/>
              </a:spcAft>
              <a:buClrTx/>
              <a:buSzTx/>
              <a:buFontTx/>
              <a:buNone/>
              <a:tabLst/>
              <a:defRPr kumimoji="0" sz="4000" u="none" strike="noStrike" cap="none" spc="0" normalizeH="0" baseline="0">
                <a:ln>
                  <a:noFill/>
                </a:ln>
                <a:solidFill>
                  <a:schemeClr val="bg1"/>
                </a:solidFill>
                <a:effectLst/>
                <a:uLnTx/>
                <a:uFillTx/>
                <a:latin typeface="IBM Plex Sans" panose="020B0503050203000203" pitchFamily="34" charset="77"/>
              </a:defRPr>
            </a:lvl1pPr>
          </a:lstStyle>
          <a:p>
            <a:pPr defTabSz="1219170">
              <a:lnSpc>
                <a:spcPts val="2400"/>
              </a:lnSpc>
              <a:defRPr/>
            </a:pPr>
            <a:r>
              <a:rPr lang="en-US" sz="5333" dirty="0">
                <a:solidFill>
                  <a:srgbClr val="FFFFFF"/>
                </a:solidFill>
              </a:rPr>
              <a:t>17 million </a:t>
            </a:r>
          </a:p>
          <a:p>
            <a:pPr defTabSz="1219170">
              <a:lnSpc>
                <a:spcPts val="2400"/>
              </a:lnSpc>
              <a:defRPr/>
            </a:pPr>
            <a:r>
              <a:rPr lang="en-US" sz="1867" dirty="0">
                <a:solidFill>
                  <a:srgbClr val="FFFFFF"/>
                </a:solidFill>
              </a:rPr>
              <a:t>acres lost to wildfire in the United States in the last 2 years</a:t>
            </a:r>
          </a:p>
        </p:txBody>
      </p:sp>
      <p:sp>
        <p:nvSpPr>
          <p:cNvPr id="8" name="TextBox 7">
            <a:extLst>
              <a:ext uri="{FF2B5EF4-FFF2-40B4-BE49-F238E27FC236}">
                <a16:creationId xmlns:a16="http://schemas.microsoft.com/office/drawing/2014/main" id="{2CF6F38E-0E3D-F943-8C05-3F34D34B0122}"/>
              </a:ext>
            </a:extLst>
          </p:cNvPr>
          <p:cNvSpPr txBox="1"/>
          <p:nvPr/>
        </p:nvSpPr>
        <p:spPr>
          <a:xfrm>
            <a:off x="297475" y="1957234"/>
            <a:ext cx="3601463" cy="1334823"/>
          </a:xfrm>
          <a:prstGeom prst="rect">
            <a:avLst/>
          </a:prstGeom>
          <a:solidFill>
            <a:schemeClr val="tx1">
              <a:alpha val="50000"/>
            </a:schemeClr>
          </a:solidFill>
        </p:spPr>
        <p:txBody>
          <a:bodyPr wrap="square" rtlCol="0" anchor="b">
            <a:noAutofit/>
          </a:bodyPr>
          <a:lstStyle/>
          <a:p>
            <a:pPr defTabSz="1219170">
              <a:lnSpc>
                <a:spcPts val="2400"/>
              </a:lnSpc>
              <a:defRPr/>
            </a:pPr>
            <a:r>
              <a:rPr lang="en-US" sz="5333" dirty="0">
                <a:solidFill>
                  <a:srgbClr val="FFFFFF"/>
                </a:solidFill>
                <a:latin typeface="IBM Plex Sans" panose="020B0503050203000203" pitchFamily="34" charset="77"/>
              </a:rPr>
              <a:t>800,000+</a:t>
            </a:r>
          </a:p>
          <a:p>
            <a:pPr defTabSz="1219170">
              <a:lnSpc>
                <a:spcPts val="2400"/>
              </a:lnSpc>
              <a:defRPr/>
            </a:pPr>
            <a:r>
              <a:rPr lang="en-US" sz="1867" dirty="0">
                <a:solidFill>
                  <a:srgbClr val="FFFFFF"/>
                </a:solidFill>
                <a:latin typeface="IBM Plex Sans" panose="020B0503050203000203" pitchFamily="34" charset="77"/>
              </a:rPr>
              <a:t>worldwide deaths attributed to earthquakes since 2010</a:t>
            </a:r>
          </a:p>
        </p:txBody>
      </p:sp>
      <p:sp>
        <p:nvSpPr>
          <p:cNvPr id="9" name="TextBox 8">
            <a:extLst>
              <a:ext uri="{FF2B5EF4-FFF2-40B4-BE49-F238E27FC236}">
                <a16:creationId xmlns:a16="http://schemas.microsoft.com/office/drawing/2014/main" id="{98F5569B-CCF5-574E-AF41-3668BF27BCB4}"/>
              </a:ext>
            </a:extLst>
          </p:cNvPr>
          <p:cNvSpPr txBox="1"/>
          <p:nvPr/>
        </p:nvSpPr>
        <p:spPr>
          <a:xfrm>
            <a:off x="8284634" y="3414119"/>
            <a:ext cx="3695332" cy="1697231"/>
          </a:xfrm>
          <a:prstGeom prst="rect">
            <a:avLst/>
          </a:prstGeom>
          <a:solidFill>
            <a:schemeClr val="tx1">
              <a:alpha val="50000"/>
            </a:schemeClr>
          </a:solidFill>
        </p:spPr>
        <p:txBody>
          <a:bodyPr wrap="square" rtlCol="0" anchor="b">
            <a:noAutofit/>
          </a:bodyPr>
          <a:lstStyle>
            <a:defPPr>
              <a:defRPr lang="en-US"/>
            </a:defPPr>
            <a:lvl1pPr marR="0" lvl="0" indent="0" defTabSz="914400" fontAlgn="auto">
              <a:lnSpc>
                <a:spcPts val="1800"/>
              </a:lnSpc>
              <a:spcBef>
                <a:spcPts val="0"/>
              </a:spcBef>
              <a:spcAft>
                <a:spcPts val="0"/>
              </a:spcAft>
              <a:buClrTx/>
              <a:buSzTx/>
              <a:buFontTx/>
              <a:buNone/>
              <a:tabLst/>
              <a:defRPr kumimoji="0" sz="4000" u="none" strike="noStrike" cap="none" spc="0" normalizeH="0" baseline="0">
                <a:ln>
                  <a:noFill/>
                </a:ln>
                <a:solidFill>
                  <a:schemeClr val="bg1"/>
                </a:solidFill>
                <a:effectLst/>
                <a:uLnTx/>
                <a:uFillTx/>
                <a:latin typeface="IBM Plex Sans" panose="020B0503050203000203" pitchFamily="34" charset="77"/>
              </a:defRPr>
            </a:lvl1pPr>
          </a:lstStyle>
          <a:p>
            <a:pPr defTabSz="1219170">
              <a:lnSpc>
                <a:spcPts val="2400"/>
              </a:lnSpc>
              <a:defRPr/>
            </a:pPr>
            <a:r>
              <a:rPr lang="en-US" sz="5333" dirty="0">
                <a:solidFill>
                  <a:srgbClr val="FFFFFF"/>
                </a:solidFill>
              </a:rPr>
              <a:t>22</a:t>
            </a:r>
          </a:p>
          <a:p>
            <a:pPr defTabSz="1219170">
              <a:lnSpc>
                <a:spcPts val="2400"/>
              </a:lnSpc>
              <a:defRPr/>
            </a:pPr>
            <a:r>
              <a:rPr lang="en-US" sz="1867" dirty="0">
                <a:solidFill>
                  <a:srgbClr val="FFFFFF"/>
                </a:solidFill>
              </a:rPr>
              <a:t>named storms in the Eastern Pacific region this year – </a:t>
            </a:r>
            <a:br>
              <a:rPr lang="en-US" sz="1867" dirty="0">
                <a:solidFill>
                  <a:srgbClr val="FFFFFF"/>
                </a:solidFill>
              </a:rPr>
            </a:br>
            <a:r>
              <a:rPr lang="en-US" sz="1867" dirty="0">
                <a:solidFill>
                  <a:srgbClr val="FFFFFF"/>
                </a:solidFill>
              </a:rPr>
              <a:t>a record</a:t>
            </a:r>
          </a:p>
        </p:txBody>
      </p:sp>
      <p:sp>
        <p:nvSpPr>
          <p:cNvPr id="10" name="TextBox 9">
            <a:extLst>
              <a:ext uri="{FF2B5EF4-FFF2-40B4-BE49-F238E27FC236}">
                <a16:creationId xmlns:a16="http://schemas.microsoft.com/office/drawing/2014/main" id="{F4A38D93-E515-1647-8D6F-B9137D717249}"/>
              </a:ext>
            </a:extLst>
          </p:cNvPr>
          <p:cNvSpPr txBox="1"/>
          <p:nvPr/>
        </p:nvSpPr>
        <p:spPr>
          <a:xfrm>
            <a:off x="8284634" y="5218613"/>
            <a:ext cx="3695332" cy="1334823"/>
          </a:xfrm>
          <a:prstGeom prst="rect">
            <a:avLst/>
          </a:prstGeom>
          <a:solidFill>
            <a:schemeClr val="tx1">
              <a:alpha val="50000"/>
            </a:schemeClr>
          </a:solidFill>
        </p:spPr>
        <p:txBody>
          <a:bodyPr wrap="square" rtlCol="0" anchor="b">
            <a:noAutofit/>
          </a:bodyPr>
          <a:lstStyle>
            <a:defPPr>
              <a:defRPr lang="en-US"/>
            </a:defPPr>
            <a:lvl1pPr marR="0" lvl="0" indent="0" defTabSz="914400" fontAlgn="auto">
              <a:lnSpc>
                <a:spcPts val="1800"/>
              </a:lnSpc>
              <a:spcBef>
                <a:spcPts val="0"/>
              </a:spcBef>
              <a:spcAft>
                <a:spcPts val="0"/>
              </a:spcAft>
              <a:buClrTx/>
              <a:buSzTx/>
              <a:buFontTx/>
              <a:buNone/>
              <a:tabLst/>
              <a:defRPr kumimoji="0" sz="4000" u="none" strike="noStrike" cap="none" spc="0" normalizeH="0" baseline="0">
                <a:ln>
                  <a:noFill/>
                </a:ln>
                <a:solidFill>
                  <a:schemeClr val="bg1"/>
                </a:solidFill>
                <a:effectLst/>
                <a:uLnTx/>
                <a:uFillTx/>
                <a:latin typeface="IBM Plex Sans" panose="020B0503050203000203" pitchFamily="34" charset="77"/>
              </a:defRPr>
            </a:lvl1pPr>
          </a:lstStyle>
          <a:p>
            <a:pPr defTabSz="1219170">
              <a:lnSpc>
                <a:spcPts val="2400"/>
              </a:lnSpc>
              <a:defRPr/>
            </a:pPr>
            <a:r>
              <a:rPr lang="en-US" sz="5333" dirty="0">
                <a:solidFill>
                  <a:srgbClr val="FFFFFF"/>
                </a:solidFill>
              </a:rPr>
              <a:t>18</a:t>
            </a:r>
          </a:p>
          <a:p>
            <a:pPr defTabSz="1219170">
              <a:lnSpc>
                <a:spcPts val="2400"/>
              </a:lnSpc>
              <a:defRPr/>
            </a:pPr>
            <a:r>
              <a:rPr lang="en-US" sz="1867" dirty="0">
                <a:solidFill>
                  <a:srgbClr val="FFFFFF"/>
                </a:solidFill>
              </a:rPr>
              <a:t>volcanos considered a “very high threat” in the U.S. alone</a:t>
            </a:r>
          </a:p>
        </p:txBody>
      </p:sp>
      <p:sp>
        <p:nvSpPr>
          <p:cNvPr id="11" name="TextBox 10">
            <a:extLst>
              <a:ext uri="{FF2B5EF4-FFF2-40B4-BE49-F238E27FC236}">
                <a16:creationId xmlns:a16="http://schemas.microsoft.com/office/drawing/2014/main" id="{C7931D59-2CC1-5540-961E-BD734506D067}"/>
              </a:ext>
            </a:extLst>
          </p:cNvPr>
          <p:cNvSpPr txBox="1"/>
          <p:nvPr/>
        </p:nvSpPr>
        <p:spPr>
          <a:xfrm>
            <a:off x="297474" y="3399321"/>
            <a:ext cx="3601463" cy="1712028"/>
          </a:xfrm>
          <a:prstGeom prst="rect">
            <a:avLst/>
          </a:prstGeom>
          <a:solidFill>
            <a:schemeClr val="tx1">
              <a:alpha val="50000"/>
            </a:schemeClr>
          </a:solidFill>
        </p:spPr>
        <p:txBody>
          <a:bodyPr wrap="square" rtlCol="0" anchor="b">
            <a:noAutofit/>
          </a:bodyPr>
          <a:lstStyle>
            <a:defPPr>
              <a:defRPr lang="en-US"/>
            </a:defPPr>
            <a:lvl1pPr marR="0" lvl="0" indent="0" defTabSz="914400" fontAlgn="auto">
              <a:lnSpc>
                <a:spcPts val="1800"/>
              </a:lnSpc>
              <a:spcBef>
                <a:spcPts val="0"/>
              </a:spcBef>
              <a:spcAft>
                <a:spcPts val="0"/>
              </a:spcAft>
              <a:buClrTx/>
              <a:buSzTx/>
              <a:buFontTx/>
              <a:buNone/>
              <a:tabLst/>
              <a:defRPr kumimoji="0" sz="4000" u="none" strike="noStrike" cap="none" spc="0" normalizeH="0" baseline="0">
                <a:ln>
                  <a:noFill/>
                </a:ln>
                <a:solidFill>
                  <a:schemeClr val="bg1"/>
                </a:solidFill>
                <a:effectLst/>
                <a:uLnTx/>
                <a:uFillTx/>
                <a:latin typeface="IBM Plex Sans" panose="020B0503050203000203" pitchFamily="34" charset="77"/>
              </a:defRPr>
            </a:lvl1pPr>
          </a:lstStyle>
          <a:p>
            <a:pPr defTabSz="1219170">
              <a:lnSpc>
                <a:spcPts val="2400"/>
              </a:lnSpc>
              <a:defRPr/>
            </a:pPr>
            <a:r>
              <a:rPr lang="en-US" sz="5333" dirty="0">
                <a:solidFill>
                  <a:srgbClr val="FFFFFF"/>
                </a:solidFill>
              </a:rPr>
              <a:t>25%</a:t>
            </a:r>
          </a:p>
          <a:p>
            <a:pPr defTabSz="1219170">
              <a:lnSpc>
                <a:spcPts val="2400"/>
              </a:lnSpc>
              <a:defRPr/>
            </a:pPr>
            <a:r>
              <a:rPr lang="en-US" sz="1867" dirty="0">
                <a:solidFill>
                  <a:srgbClr val="FFFFFF"/>
                </a:solidFill>
              </a:rPr>
              <a:t>coastline areas that met or surpassed record number of flood days</a:t>
            </a:r>
          </a:p>
        </p:txBody>
      </p:sp>
      <p:sp>
        <p:nvSpPr>
          <p:cNvPr id="12" name="TextBox 11">
            <a:extLst>
              <a:ext uri="{FF2B5EF4-FFF2-40B4-BE49-F238E27FC236}">
                <a16:creationId xmlns:a16="http://schemas.microsoft.com/office/drawing/2014/main" id="{D48E306C-F807-1C4B-8207-9D4D3411ABB3}"/>
              </a:ext>
            </a:extLst>
          </p:cNvPr>
          <p:cNvSpPr txBox="1"/>
          <p:nvPr/>
        </p:nvSpPr>
        <p:spPr>
          <a:xfrm>
            <a:off x="297473" y="5218613"/>
            <a:ext cx="3601463" cy="1335839"/>
          </a:xfrm>
          <a:prstGeom prst="rect">
            <a:avLst/>
          </a:prstGeom>
          <a:solidFill>
            <a:schemeClr val="tx1">
              <a:alpha val="50000"/>
            </a:schemeClr>
          </a:solidFill>
        </p:spPr>
        <p:txBody>
          <a:bodyPr wrap="square" rtlCol="0" anchor="b">
            <a:noAutofit/>
          </a:bodyPr>
          <a:lstStyle>
            <a:defPPr>
              <a:defRPr lang="en-US"/>
            </a:defPPr>
            <a:lvl1pPr marR="0" lvl="0" indent="0" defTabSz="914400" fontAlgn="auto">
              <a:lnSpc>
                <a:spcPts val="1800"/>
              </a:lnSpc>
              <a:spcBef>
                <a:spcPts val="0"/>
              </a:spcBef>
              <a:spcAft>
                <a:spcPts val="0"/>
              </a:spcAft>
              <a:buClrTx/>
              <a:buSzTx/>
              <a:buFontTx/>
              <a:buNone/>
              <a:tabLst/>
              <a:defRPr kumimoji="0" sz="4000" u="none" strike="noStrike" cap="none" spc="0" normalizeH="0" baseline="0">
                <a:ln>
                  <a:noFill/>
                </a:ln>
                <a:solidFill>
                  <a:schemeClr val="bg1"/>
                </a:solidFill>
                <a:effectLst/>
                <a:uLnTx/>
                <a:uFillTx/>
                <a:latin typeface="IBM Plex Sans" panose="020B0503050203000203" pitchFamily="34" charset="77"/>
              </a:defRPr>
            </a:lvl1pPr>
          </a:lstStyle>
          <a:p>
            <a:pPr defTabSz="1219170">
              <a:lnSpc>
                <a:spcPts val="2400"/>
              </a:lnSpc>
              <a:defRPr/>
            </a:pPr>
            <a:r>
              <a:rPr lang="en-US" sz="5333" dirty="0">
                <a:solidFill>
                  <a:srgbClr val="FFFFFF"/>
                </a:solidFill>
              </a:rPr>
              <a:t>800+</a:t>
            </a:r>
          </a:p>
          <a:p>
            <a:pPr defTabSz="1219170">
              <a:lnSpc>
                <a:spcPts val="2400"/>
              </a:lnSpc>
              <a:defRPr/>
            </a:pPr>
            <a:r>
              <a:rPr lang="en-US" sz="1867" dirty="0">
                <a:solidFill>
                  <a:srgbClr val="FFFFFF"/>
                </a:solidFill>
              </a:rPr>
              <a:t>confirmed tornadoes touched down in 2018</a:t>
            </a:r>
          </a:p>
        </p:txBody>
      </p:sp>
    </p:spTree>
    <p:extLst>
      <p:ext uri="{BB962C8B-B14F-4D97-AF65-F5344CB8AC3E}">
        <p14:creationId xmlns:p14="http://schemas.microsoft.com/office/powerpoint/2010/main" val="1760834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6C3A80-05AB-A247-A7B2-9271E4826D51}"/>
              </a:ext>
            </a:extLst>
          </p:cNvPr>
          <p:cNvSpPr>
            <a:spLocks noGrp="1"/>
          </p:cNvSpPr>
          <p:nvPr>
            <p:ph type="sldNum" sz="quarter" idx="11"/>
          </p:nvPr>
        </p:nvSpPr>
        <p:spPr/>
        <p:txBody>
          <a:bodyPr/>
          <a:lstStyle/>
          <a:p>
            <a:pPr defTabSz="914576">
              <a:defRPr/>
            </a:pPr>
            <a:fld id="{59395FB3-9C97-154F-86B2-7E381B951268}" type="slidenum">
              <a:rPr lang="en-US">
                <a:solidFill>
                  <a:srgbClr val="FFFFFF"/>
                </a:solidFill>
                <a:latin typeface="IBM Plex Sans"/>
              </a:rPr>
              <a:pPr defTabSz="914576">
                <a:defRPr/>
              </a:pPr>
              <a:t>4</a:t>
            </a:fld>
            <a:endParaRPr lang="en-US" dirty="0">
              <a:solidFill>
                <a:srgbClr val="FFFFFF"/>
              </a:solidFill>
              <a:latin typeface="IBM Plex Sans"/>
            </a:endParaRPr>
          </a:p>
        </p:txBody>
      </p:sp>
      <p:sp>
        <p:nvSpPr>
          <p:cNvPr id="7" name="Text Placeholder 6">
            <a:extLst>
              <a:ext uri="{FF2B5EF4-FFF2-40B4-BE49-F238E27FC236}">
                <a16:creationId xmlns:a16="http://schemas.microsoft.com/office/drawing/2014/main" id="{B686F09E-361D-7546-89D6-48BBC9A7E9AE}"/>
              </a:ext>
            </a:extLst>
          </p:cNvPr>
          <p:cNvSpPr>
            <a:spLocks noGrp="1"/>
          </p:cNvSpPr>
          <p:nvPr>
            <p:ph type="body" sz="quarter" idx="12"/>
          </p:nvPr>
        </p:nvSpPr>
        <p:spPr>
          <a:xfrm>
            <a:off x="6136005" y="765312"/>
            <a:ext cx="5737011" cy="3153546"/>
          </a:xfrm>
        </p:spPr>
        <p:txBody>
          <a:bodyPr/>
          <a:lstStyle/>
          <a:p>
            <a:pPr defTabSz="914598">
              <a:lnSpc>
                <a:spcPct val="100000"/>
              </a:lnSpc>
              <a:buClr>
                <a:srgbClr val="000000"/>
              </a:buClr>
            </a:pPr>
            <a:r>
              <a:rPr lang="en-US" dirty="0">
                <a:solidFill>
                  <a:srgbClr val="000000"/>
                </a:solidFill>
              </a:rPr>
              <a:t>Code and Response is an IBM initiative which provides a platform to create and deploy open source technologies to tackle some of the world’s biggest challenges.  </a:t>
            </a:r>
          </a:p>
          <a:p>
            <a:pPr defTabSz="914598">
              <a:lnSpc>
                <a:spcPct val="100000"/>
              </a:lnSpc>
              <a:buClr>
                <a:srgbClr val="000000"/>
              </a:buClr>
            </a:pPr>
            <a:endParaRPr lang="en-US" dirty="0">
              <a:solidFill>
                <a:srgbClr val="000000"/>
              </a:solidFill>
            </a:endParaRPr>
          </a:p>
          <a:p>
            <a:pPr defTabSz="914598">
              <a:lnSpc>
                <a:spcPct val="100000"/>
              </a:lnSpc>
              <a:buClr>
                <a:srgbClr val="000000"/>
              </a:buClr>
            </a:pPr>
            <a:endParaRPr lang="en-US" dirty="0">
              <a:solidFill>
                <a:srgbClr val="000000"/>
              </a:solidFill>
            </a:endParaRPr>
          </a:p>
          <a:p>
            <a:pPr defTabSz="914598">
              <a:lnSpc>
                <a:spcPct val="100000"/>
              </a:lnSpc>
              <a:buClr>
                <a:srgbClr val="000000"/>
              </a:buClr>
            </a:pPr>
            <a:endParaRPr lang="en-US" dirty="0">
              <a:solidFill>
                <a:srgbClr val="000000"/>
              </a:solidFill>
            </a:endParaRPr>
          </a:p>
          <a:p>
            <a:pPr defTabSz="914598">
              <a:lnSpc>
                <a:spcPct val="100000"/>
              </a:lnSpc>
              <a:buClr>
                <a:srgbClr val="000000"/>
              </a:buClr>
            </a:pPr>
            <a:br>
              <a:rPr lang="en-US" dirty="0">
                <a:solidFill>
                  <a:srgbClr val="000000"/>
                </a:solidFill>
              </a:rPr>
            </a:br>
            <a:br>
              <a:rPr lang="en-US" dirty="0">
                <a:solidFill>
                  <a:srgbClr val="000000"/>
                </a:solidFill>
              </a:rPr>
            </a:br>
            <a:endParaRPr lang="en-US" dirty="0">
              <a:solidFill>
                <a:srgbClr val="000000"/>
              </a:solidFill>
            </a:endParaRPr>
          </a:p>
          <a:p>
            <a:pPr defTabSz="914598">
              <a:lnSpc>
                <a:spcPct val="100000"/>
              </a:lnSpc>
              <a:buClr>
                <a:srgbClr val="000000"/>
              </a:buClr>
            </a:pPr>
            <a:endParaRPr lang="en-US" dirty="0">
              <a:solidFill>
                <a:srgbClr val="000000"/>
              </a:solidFill>
            </a:endParaRPr>
          </a:p>
          <a:p>
            <a:pPr defTabSz="914598">
              <a:lnSpc>
                <a:spcPct val="100000"/>
              </a:lnSpc>
              <a:buClr>
                <a:srgbClr val="000000"/>
              </a:buClr>
            </a:pPr>
            <a:endParaRPr lang="en-US" dirty="0">
              <a:solidFill>
                <a:srgbClr val="000000"/>
              </a:solidFill>
            </a:endParaRPr>
          </a:p>
          <a:p>
            <a:pPr defTabSz="914598">
              <a:lnSpc>
                <a:spcPct val="100000"/>
              </a:lnSpc>
              <a:buClr>
                <a:srgbClr val="000000"/>
              </a:buClr>
            </a:pPr>
            <a:endParaRPr lang="en-US" dirty="0">
              <a:solidFill>
                <a:srgbClr val="000000"/>
              </a:solidFill>
            </a:endParaRPr>
          </a:p>
          <a:p>
            <a:pPr defTabSz="914598">
              <a:lnSpc>
                <a:spcPct val="100000"/>
              </a:lnSpc>
              <a:buClr>
                <a:srgbClr val="000000"/>
              </a:buClr>
            </a:pPr>
            <a:endParaRPr lang="en-US" dirty="0">
              <a:solidFill>
                <a:srgbClr val="000000"/>
              </a:solidFill>
            </a:endParaRPr>
          </a:p>
          <a:p>
            <a:pPr defTabSz="914598">
              <a:lnSpc>
                <a:spcPct val="100000"/>
              </a:lnSpc>
              <a:buClr>
                <a:srgbClr val="000000"/>
              </a:buClr>
            </a:pPr>
            <a:br>
              <a:rPr lang="en-US" dirty="0">
                <a:solidFill>
                  <a:srgbClr val="000000"/>
                </a:solidFill>
              </a:rPr>
            </a:br>
            <a:endParaRPr lang="en-US" dirty="0">
              <a:solidFill>
                <a:srgbClr val="000000"/>
              </a:solidFill>
            </a:endParaRPr>
          </a:p>
          <a:p>
            <a:pPr defTabSz="914598">
              <a:lnSpc>
                <a:spcPct val="100000"/>
              </a:lnSpc>
              <a:buClr>
                <a:srgbClr val="000000"/>
              </a:buClr>
            </a:pPr>
            <a:endParaRPr lang="en-US" dirty="0">
              <a:solidFill>
                <a:srgbClr val="000000"/>
              </a:solidFill>
            </a:endParaRPr>
          </a:p>
          <a:p>
            <a:pPr defTabSz="914598">
              <a:lnSpc>
                <a:spcPct val="100000"/>
              </a:lnSpc>
              <a:buClr>
                <a:srgbClr val="000000"/>
              </a:buClr>
            </a:pPr>
            <a:endParaRPr lang="en-US" dirty="0">
              <a:solidFill>
                <a:srgbClr val="000000"/>
              </a:solidFill>
            </a:endParaRPr>
          </a:p>
          <a:p>
            <a:pPr defTabSz="914598">
              <a:lnSpc>
                <a:spcPct val="100000"/>
              </a:lnSpc>
              <a:buClr>
                <a:srgbClr val="000000"/>
              </a:buClr>
            </a:pPr>
            <a:br>
              <a:rPr lang="en-US" dirty="0">
                <a:solidFill>
                  <a:srgbClr val="000000"/>
                </a:solidFill>
              </a:rPr>
            </a:br>
            <a:br>
              <a:rPr lang="en-US" dirty="0">
                <a:solidFill>
                  <a:srgbClr val="000000"/>
                </a:solidFill>
              </a:rPr>
            </a:br>
            <a:endParaRPr lang="en-US" sz="1400" dirty="0"/>
          </a:p>
        </p:txBody>
      </p:sp>
      <p:sp>
        <p:nvSpPr>
          <p:cNvPr id="9" name="AutoShape 2" descr="https://w3-connections.ibm.com/common/resources/web/com.ibm.lconn.core.styles.oneui3/images/blank.gif?etag=20181212.190559">
            <a:extLst>
              <a:ext uri="{FF2B5EF4-FFF2-40B4-BE49-F238E27FC236}">
                <a16:creationId xmlns:a16="http://schemas.microsoft.com/office/drawing/2014/main" id="{05824B25-8317-BE4E-844D-3A789604FC8D}"/>
              </a:ext>
            </a:extLst>
          </p:cNvPr>
          <p:cNvSpPr>
            <a:spLocks noChangeAspect="1" noChangeArrowheads="1"/>
          </p:cNvSpPr>
          <p:nvPr/>
        </p:nvSpPr>
        <p:spPr bwMode="auto">
          <a:xfrm>
            <a:off x="7954963" y="2333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598"/>
            <a:endParaRPr lang="en-US" sz="1351" dirty="0">
              <a:solidFill>
                <a:srgbClr val="000000"/>
              </a:solidFill>
              <a:latin typeface="IBM Plex Sans"/>
            </a:endParaRPr>
          </a:p>
        </p:txBody>
      </p:sp>
      <p:sp>
        <p:nvSpPr>
          <p:cNvPr id="2" name="Rectangle 1">
            <a:extLst>
              <a:ext uri="{FF2B5EF4-FFF2-40B4-BE49-F238E27FC236}">
                <a16:creationId xmlns:a16="http://schemas.microsoft.com/office/drawing/2014/main" id="{B9864A13-9857-5E4E-A468-3F1E8850AB75}"/>
              </a:ext>
            </a:extLst>
          </p:cNvPr>
          <p:cNvSpPr/>
          <p:nvPr/>
        </p:nvSpPr>
        <p:spPr>
          <a:xfrm>
            <a:off x="6203017" y="1708746"/>
            <a:ext cx="5522976" cy="2350002"/>
          </a:xfrm>
          <a:prstGeom prst="rect">
            <a:avLst/>
          </a:prstGeom>
        </p:spPr>
        <p:txBody>
          <a:bodyPr wrap="square">
            <a:spAutoFit/>
          </a:bodyPr>
          <a:lstStyle/>
          <a:p>
            <a:pPr marL="380990" indent="-380990" defTabSz="914621">
              <a:buFont typeface="Arial" panose="020B0604020202020204" pitchFamily="34" charset="0"/>
              <a:buChar char="•"/>
            </a:pPr>
            <a:r>
              <a:rPr lang="en-US" sz="1467" b="1" dirty="0">
                <a:solidFill>
                  <a:srgbClr val="000000"/>
                </a:solidFill>
                <a:latin typeface="IBM Plex Sans"/>
              </a:rPr>
              <a:t>Coding challenges: </a:t>
            </a:r>
            <a:r>
              <a:rPr lang="en-US" sz="1467" dirty="0">
                <a:solidFill>
                  <a:srgbClr val="000000"/>
                </a:solidFill>
                <a:latin typeface="IBM Plex Sans"/>
              </a:rPr>
              <a:t>Call for Code, Clinton Global Initiative University-affiliated codeathons, IBM BlueHacks and more.</a:t>
            </a:r>
          </a:p>
          <a:p>
            <a:pPr marL="380990" indent="-380990" defTabSz="914621">
              <a:buFont typeface="Arial" panose="020B0604020202020204" pitchFamily="34" charset="0"/>
              <a:buChar char="•"/>
            </a:pPr>
            <a:endParaRPr lang="en-US" sz="1467" b="1" dirty="0">
              <a:solidFill>
                <a:srgbClr val="000000"/>
              </a:solidFill>
              <a:latin typeface="IBM Plex Sans"/>
            </a:endParaRPr>
          </a:p>
          <a:p>
            <a:pPr marL="380990" indent="-380990" defTabSz="914621">
              <a:buFont typeface="Arial" panose="020B0604020202020204" pitchFamily="34" charset="0"/>
              <a:buChar char="•"/>
            </a:pPr>
            <a:r>
              <a:rPr lang="en-US" sz="1467" b="1" dirty="0">
                <a:solidFill>
                  <a:srgbClr val="000000"/>
                </a:solidFill>
                <a:latin typeface="IBM Plex Sans"/>
              </a:rPr>
              <a:t>Solution deployment: </a:t>
            </a:r>
            <a:r>
              <a:rPr lang="en-US" sz="1467" dirty="0">
                <a:solidFill>
                  <a:srgbClr val="000000"/>
                </a:solidFill>
                <a:latin typeface="IBM Plex Sans"/>
              </a:rPr>
              <a:t>Starting with the testing and implementation of Call for Code winner, Project Owl.</a:t>
            </a:r>
          </a:p>
          <a:p>
            <a:pPr marL="380990" indent="-380990" defTabSz="914621">
              <a:buFont typeface="Arial" panose="020B0604020202020204" pitchFamily="34" charset="0"/>
              <a:buChar char="•"/>
            </a:pPr>
            <a:endParaRPr lang="en-US" sz="1467" b="1" dirty="0">
              <a:solidFill>
                <a:srgbClr val="000000"/>
              </a:solidFill>
              <a:latin typeface="IBM Plex Sans"/>
            </a:endParaRPr>
          </a:p>
          <a:p>
            <a:pPr marL="380990" indent="-380990" defTabSz="914621">
              <a:buFont typeface="Arial" panose="020B0604020202020204" pitchFamily="34" charset="0"/>
              <a:buChar char="•"/>
            </a:pPr>
            <a:r>
              <a:rPr lang="en-US" sz="1467" b="1" dirty="0">
                <a:solidFill>
                  <a:srgbClr val="000000"/>
                </a:solidFill>
                <a:latin typeface="IBM Plex Sans"/>
              </a:rPr>
              <a:t>Volunteer programs:</a:t>
            </a:r>
            <a:r>
              <a:rPr lang="en-US" sz="1467" dirty="0">
                <a:solidFill>
                  <a:srgbClr val="000000"/>
                </a:solidFill>
                <a:latin typeface="IBM Plex Sans"/>
              </a:rPr>
              <a:t> Working with volunteers to help in disaster relief efforts with the American Red Cross and other partners.</a:t>
            </a:r>
          </a:p>
          <a:p>
            <a:pPr marL="380990" indent="-380990" defTabSz="914621">
              <a:buFont typeface="Arial" panose="020B0604020202020204" pitchFamily="34" charset="0"/>
              <a:buChar char="•"/>
            </a:pPr>
            <a:endParaRPr lang="en-US" sz="1467" dirty="0">
              <a:solidFill>
                <a:srgbClr val="000000"/>
              </a:solidFill>
              <a:latin typeface="IBM Plex Sans"/>
            </a:endParaRPr>
          </a:p>
        </p:txBody>
      </p:sp>
      <p:pic>
        <p:nvPicPr>
          <p:cNvPr id="8" name="Picture 7" descr="A picture containing object&#10;&#10;Description automatically generated">
            <a:extLst>
              <a:ext uri="{FF2B5EF4-FFF2-40B4-BE49-F238E27FC236}">
                <a16:creationId xmlns:a16="http://schemas.microsoft.com/office/drawing/2014/main" id="{61A4563F-20DE-DA4A-9225-FC0BF12BC7C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8984" y="348615"/>
            <a:ext cx="4481368" cy="2240684"/>
          </a:xfrm>
          <a:prstGeom prst="rect">
            <a:avLst/>
          </a:prstGeom>
        </p:spPr>
      </p:pic>
      <p:sp>
        <p:nvSpPr>
          <p:cNvPr id="6" name="Rectangle 5">
            <a:extLst>
              <a:ext uri="{FF2B5EF4-FFF2-40B4-BE49-F238E27FC236}">
                <a16:creationId xmlns:a16="http://schemas.microsoft.com/office/drawing/2014/main" id="{14B8C274-6EB9-904C-8774-597D78BC5959}"/>
              </a:ext>
            </a:extLst>
          </p:cNvPr>
          <p:cNvSpPr/>
          <p:nvPr/>
        </p:nvSpPr>
        <p:spPr>
          <a:xfrm>
            <a:off x="2021117" y="6207732"/>
            <a:ext cx="7771499" cy="543867"/>
          </a:xfrm>
          <a:prstGeom prst="rect">
            <a:avLst/>
          </a:prstGeom>
        </p:spPr>
        <p:txBody>
          <a:bodyPr wrap="square">
            <a:spAutoFit/>
          </a:bodyPr>
          <a:lstStyle/>
          <a:p>
            <a:pPr defTabSz="914621"/>
            <a:r>
              <a:rPr lang="en-US" sz="1467" b="1" dirty="0">
                <a:solidFill>
                  <a:srgbClr val="000000"/>
                </a:solidFill>
                <a:latin typeface="IBM Plex Sans"/>
              </a:rPr>
              <a:t>Learn more about Code and Response:</a:t>
            </a:r>
            <a:r>
              <a:rPr lang="en-US" sz="1467" dirty="0">
                <a:solidFill>
                  <a:srgbClr val="000000"/>
                </a:solidFill>
                <a:latin typeface="IBM Plex Sans"/>
              </a:rPr>
              <a:t> </a:t>
            </a:r>
            <a:r>
              <a:rPr lang="en-US" sz="1467" dirty="0">
                <a:solidFill>
                  <a:srgbClr val="000000"/>
                </a:solidFill>
                <a:latin typeface="IBM Plex Sans"/>
                <a:hlinkClick r:id="rId4"/>
              </a:rPr>
              <a:t>developer.ibm.com/code-and-response</a:t>
            </a:r>
            <a:r>
              <a:rPr lang="en-US" sz="1467" dirty="0">
                <a:solidFill>
                  <a:srgbClr val="000000"/>
                </a:solidFill>
                <a:latin typeface="IBM Plex Sans"/>
              </a:rPr>
              <a:t> </a:t>
            </a:r>
            <a:br>
              <a:rPr lang="en-US" sz="1600" dirty="0">
                <a:solidFill>
                  <a:srgbClr val="000000"/>
                </a:solidFill>
                <a:latin typeface="IBM Plex Sans"/>
              </a:rPr>
            </a:br>
            <a:endParaRPr lang="en-US" sz="1467" dirty="0">
              <a:solidFill>
                <a:srgbClr val="000000"/>
              </a:solidFill>
              <a:latin typeface="IBM Plex Sans"/>
            </a:endParaRPr>
          </a:p>
        </p:txBody>
      </p:sp>
      <p:pic>
        <p:nvPicPr>
          <p:cNvPr id="5" name="Picture 4">
            <a:extLst>
              <a:ext uri="{FF2B5EF4-FFF2-40B4-BE49-F238E27FC236}">
                <a16:creationId xmlns:a16="http://schemas.microsoft.com/office/drawing/2014/main" id="{8E27DCB8-E2F4-154B-B020-BF24252321BB}"/>
              </a:ext>
            </a:extLst>
          </p:cNvPr>
          <p:cNvPicPr>
            <a:picLocks noChangeAspect="1"/>
          </p:cNvPicPr>
          <p:nvPr/>
        </p:nvPicPr>
        <p:blipFill>
          <a:blip r:embed="rId5"/>
          <a:stretch>
            <a:fillRect/>
          </a:stretch>
        </p:blipFill>
        <p:spPr>
          <a:xfrm>
            <a:off x="1056009" y="4746400"/>
            <a:ext cx="9838267" cy="1032933"/>
          </a:xfrm>
          <a:prstGeom prst="rect">
            <a:avLst/>
          </a:prstGeom>
        </p:spPr>
      </p:pic>
    </p:spTree>
    <p:extLst>
      <p:ext uri="{BB962C8B-B14F-4D97-AF65-F5344CB8AC3E}">
        <p14:creationId xmlns:p14="http://schemas.microsoft.com/office/powerpoint/2010/main" val="2909531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C3F21E-A224-3845-BF37-237D41F1B761}"/>
              </a:ext>
            </a:extLst>
          </p:cNvPr>
          <p:cNvSpPr>
            <a:spLocks noGrp="1"/>
          </p:cNvSpPr>
          <p:nvPr>
            <p:ph type="sldNum" sz="quarter" idx="11"/>
          </p:nvPr>
        </p:nvSpPr>
        <p:spPr/>
        <p:txBody>
          <a:bodyPr/>
          <a:lstStyle/>
          <a:p>
            <a:fld id="{59395FB3-9C97-154F-86B2-7E381B951268}" type="slidenum">
              <a:rPr lang="en-US" smtClean="0">
                <a:solidFill>
                  <a:srgbClr val="000000"/>
                </a:solidFill>
              </a:rPr>
              <a:pPr/>
              <a:t>5</a:t>
            </a:fld>
            <a:endParaRPr lang="en-US" dirty="0">
              <a:solidFill>
                <a:srgbClr val="000000"/>
              </a:solidFill>
            </a:endParaRPr>
          </a:p>
        </p:txBody>
      </p:sp>
      <p:sp>
        <p:nvSpPr>
          <p:cNvPr id="13" name="TextBox 12">
            <a:extLst>
              <a:ext uri="{FF2B5EF4-FFF2-40B4-BE49-F238E27FC236}">
                <a16:creationId xmlns:a16="http://schemas.microsoft.com/office/drawing/2014/main" id="{328276E1-65A6-3849-9483-0056228B0DFC}"/>
              </a:ext>
            </a:extLst>
          </p:cNvPr>
          <p:cNvSpPr txBox="1"/>
          <p:nvPr/>
        </p:nvSpPr>
        <p:spPr>
          <a:xfrm>
            <a:off x="2760372" y="6526747"/>
            <a:ext cx="6671256" cy="276999"/>
          </a:xfrm>
          <a:prstGeom prst="rect">
            <a:avLst/>
          </a:prstGeom>
          <a:noFill/>
        </p:spPr>
        <p:txBody>
          <a:bodyPr wrap="square" rtlCol="0">
            <a:spAutoFit/>
          </a:bodyPr>
          <a:lstStyle/>
          <a:p>
            <a:pPr algn="ctr"/>
            <a:r>
              <a:rPr lang="en-US" sz="1200" dirty="0">
                <a:solidFill>
                  <a:schemeClr val="bg2"/>
                </a:solidFill>
              </a:rPr>
              <a:t>*Asterisk indicates Platinum benefit only </a:t>
            </a:r>
          </a:p>
        </p:txBody>
      </p:sp>
      <p:sp>
        <p:nvSpPr>
          <p:cNvPr id="8" name="Title 1">
            <a:extLst>
              <a:ext uri="{FF2B5EF4-FFF2-40B4-BE49-F238E27FC236}">
                <a16:creationId xmlns:a16="http://schemas.microsoft.com/office/drawing/2014/main" id="{7C80B2AC-BA9F-6149-97A5-D9919B8F003A}"/>
              </a:ext>
            </a:extLst>
          </p:cNvPr>
          <p:cNvSpPr txBox="1">
            <a:spLocks/>
          </p:cNvSpPr>
          <p:nvPr/>
        </p:nvSpPr>
        <p:spPr>
          <a:xfrm>
            <a:off x="344361" y="228079"/>
            <a:ext cx="12407828" cy="470831"/>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2800" b="1" dirty="0">
                <a:solidFill>
                  <a:srgbClr val="2DAFFC"/>
                </a:solidFill>
              </a:rPr>
              <a:t>RESPONDING TO THE CALL</a:t>
            </a:r>
            <a:endParaRPr lang="en-US" sz="2800" b="1" dirty="0">
              <a:solidFill>
                <a:srgbClr val="29E0DD"/>
              </a:solidFill>
            </a:endParaRPr>
          </a:p>
          <a:p>
            <a:endParaRPr lang="en-US" sz="2800" b="1" dirty="0"/>
          </a:p>
        </p:txBody>
      </p:sp>
      <p:sp>
        <p:nvSpPr>
          <p:cNvPr id="17" name="Rectangle 33">
            <a:extLst>
              <a:ext uri="{FF2B5EF4-FFF2-40B4-BE49-F238E27FC236}">
                <a16:creationId xmlns:a16="http://schemas.microsoft.com/office/drawing/2014/main" id="{946382FE-39FC-974C-B44F-497655BD80A5}"/>
              </a:ext>
            </a:extLst>
          </p:cNvPr>
          <p:cNvSpPr>
            <a:spLocks noChangeArrowheads="1"/>
          </p:cNvSpPr>
          <p:nvPr/>
        </p:nvSpPr>
        <p:spPr bwMode="auto">
          <a:xfrm>
            <a:off x="2687005" y="4819551"/>
            <a:ext cx="2840502" cy="758037"/>
          </a:xfrm>
          <a:prstGeom prst="rect">
            <a:avLst/>
          </a:prstGeom>
          <a:noFill/>
          <a:ln>
            <a:noFill/>
          </a:ln>
        </p:spPr>
        <p:txBody>
          <a:bodyPr lIns="91440" tIns="73152" rIns="73152" bIns="34529">
            <a:no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spcBef>
                <a:spcPct val="50000"/>
              </a:spcBef>
            </a:pPr>
            <a:r>
              <a:rPr lang="en-US" altLang="en-US" sz="1200" b="1" dirty="0">
                <a:latin typeface="+mn-lt"/>
                <a:ea typeface="MS PGothic" charset="-128"/>
              </a:rPr>
              <a:t>Competition deadline 7/29</a:t>
            </a:r>
          </a:p>
          <a:p>
            <a:pPr>
              <a:spcBef>
                <a:spcPct val="20000"/>
              </a:spcBef>
              <a:buClr>
                <a:schemeClr val="tx2"/>
              </a:buClr>
              <a:buFont typeface="Wingdings" charset="2"/>
              <a:buNone/>
            </a:pPr>
            <a:r>
              <a:rPr lang="en-US" altLang="en-US" sz="1050" dirty="0">
                <a:latin typeface="+mn-lt"/>
                <a:ea typeface="MS PGothic" charset="-128"/>
              </a:rPr>
              <a:t>Take feedback from peers, judges and IBM  SME. Continue to improve projects for submission to the challenge.</a:t>
            </a:r>
          </a:p>
        </p:txBody>
      </p:sp>
      <p:sp>
        <p:nvSpPr>
          <p:cNvPr id="21" name="Rectangle 33">
            <a:extLst>
              <a:ext uri="{FF2B5EF4-FFF2-40B4-BE49-F238E27FC236}">
                <a16:creationId xmlns:a16="http://schemas.microsoft.com/office/drawing/2014/main" id="{7996AAF9-A859-2045-BBC7-E56D76E044AB}"/>
              </a:ext>
            </a:extLst>
          </p:cNvPr>
          <p:cNvSpPr>
            <a:spLocks noChangeArrowheads="1"/>
          </p:cNvSpPr>
          <p:nvPr/>
        </p:nvSpPr>
        <p:spPr bwMode="auto">
          <a:xfrm>
            <a:off x="2709502" y="1147595"/>
            <a:ext cx="2635553" cy="758037"/>
          </a:xfrm>
          <a:prstGeom prst="rect">
            <a:avLst/>
          </a:prstGeom>
          <a:noFill/>
          <a:ln>
            <a:noFill/>
          </a:ln>
        </p:spPr>
        <p:txBody>
          <a:bodyPr lIns="91440" tIns="73152" rIns="73152" bIns="34529">
            <a:no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spcBef>
                <a:spcPct val="50000"/>
              </a:spcBef>
            </a:pPr>
            <a:r>
              <a:rPr lang="en-US" altLang="en-US" sz="1200" b="1" dirty="0">
                <a:latin typeface="+mn-lt"/>
                <a:ea typeface="MS PGothic" charset="-128"/>
              </a:rPr>
              <a:t>Today !</a:t>
            </a:r>
          </a:p>
          <a:p>
            <a:pPr>
              <a:spcBef>
                <a:spcPct val="20000"/>
              </a:spcBef>
              <a:buClr>
                <a:schemeClr val="tx2"/>
              </a:buClr>
              <a:buFont typeface="Wingdings" charset="2"/>
              <a:buNone/>
            </a:pPr>
            <a:r>
              <a:rPr lang="en-US" altLang="en-US" sz="1050" dirty="0">
                <a:latin typeface="+mn-lt"/>
                <a:ea typeface="MS PGothic" charset="-128"/>
              </a:rPr>
              <a:t>Full day hackathon with IBM Developer Advocates. Teams to work on projects and prepare a project overview for judging.</a:t>
            </a:r>
          </a:p>
        </p:txBody>
      </p:sp>
      <p:sp>
        <p:nvSpPr>
          <p:cNvPr id="26" name="Rectangle 22">
            <a:extLst>
              <a:ext uri="{FF2B5EF4-FFF2-40B4-BE49-F238E27FC236}">
                <a16:creationId xmlns:a16="http://schemas.microsoft.com/office/drawing/2014/main" id="{19531F23-6452-1B48-9831-208CAFC7FD60}"/>
              </a:ext>
            </a:extLst>
          </p:cNvPr>
          <p:cNvSpPr>
            <a:spLocks noChangeArrowheads="1"/>
          </p:cNvSpPr>
          <p:nvPr/>
        </p:nvSpPr>
        <p:spPr bwMode="auto">
          <a:xfrm>
            <a:off x="395516" y="1168590"/>
            <a:ext cx="2160368" cy="915486"/>
          </a:xfrm>
          <a:prstGeom prst="rect">
            <a:avLst/>
          </a:prstGeom>
          <a:solidFill>
            <a:srgbClr val="0070C0"/>
          </a:solidFill>
          <a:ln w="6350">
            <a:solidFill>
              <a:schemeClr val="tx2"/>
            </a:solidFill>
            <a:miter lim="800000"/>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eaLnBrk="1" hangingPunct="1">
              <a:lnSpc>
                <a:spcPct val="90000"/>
              </a:lnSpc>
            </a:pPr>
            <a:r>
              <a:rPr lang="en-US" altLang="en-US" sz="1800" dirty="0">
                <a:solidFill>
                  <a:schemeClr val="bg2"/>
                </a:solidFill>
                <a:latin typeface="+mn-lt"/>
              </a:rPr>
              <a:t>Call for Code Day</a:t>
            </a:r>
          </a:p>
        </p:txBody>
      </p:sp>
      <p:sp>
        <p:nvSpPr>
          <p:cNvPr id="27" name="Rectangle 23">
            <a:extLst>
              <a:ext uri="{FF2B5EF4-FFF2-40B4-BE49-F238E27FC236}">
                <a16:creationId xmlns:a16="http://schemas.microsoft.com/office/drawing/2014/main" id="{F21D9616-A497-774A-BB60-291E7402CBF5}"/>
              </a:ext>
            </a:extLst>
          </p:cNvPr>
          <p:cNvSpPr>
            <a:spLocks noChangeArrowheads="1"/>
          </p:cNvSpPr>
          <p:nvPr/>
        </p:nvSpPr>
        <p:spPr bwMode="auto">
          <a:xfrm>
            <a:off x="432306" y="4848126"/>
            <a:ext cx="2123578" cy="913233"/>
          </a:xfrm>
          <a:prstGeom prst="rect">
            <a:avLst/>
          </a:prstGeom>
          <a:solidFill>
            <a:srgbClr val="0070C0"/>
          </a:solidFill>
          <a:ln w="6350">
            <a:solidFill>
              <a:schemeClr val="tx2"/>
            </a:solidFill>
            <a:miter lim="800000"/>
            <a:headEnd/>
            <a:tailEnd/>
          </a:ln>
        </p:spPr>
        <p:txBody>
          <a:bodyPr wrap="none"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eaLnBrk="1" hangingPunct="1">
              <a:lnSpc>
                <a:spcPct val="90000"/>
              </a:lnSpc>
            </a:pPr>
            <a:r>
              <a:rPr lang="en-US" altLang="en-US" sz="1800" dirty="0">
                <a:solidFill>
                  <a:schemeClr val="bg2"/>
                </a:solidFill>
                <a:latin typeface="+mn-lt"/>
              </a:rPr>
              <a:t>Submit Projects</a:t>
            </a:r>
          </a:p>
        </p:txBody>
      </p:sp>
      <p:pic>
        <p:nvPicPr>
          <p:cNvPr id="2" name="Picture 1">
            <a:extLst>
              <a:ext uri="{FF2B5EF4-FFF2-40B4-BE49-F238E27FC236}">
                <a16:creationId xmlns:a16="http://schemas.microsoft.com/office/drawing/2014/main" id="{03B44DD1-4AD3-AF40-A40C-7A2C5390078C}"/>
              </a:ext>
            </a:extLst>
          </p:cNvPr>
          <p:cNvPicPr>
            <a:picLocks noChangeAspect="1"/>
          </p:cNvPicPr>
          <p:nvPr/>
        </p:nvPicPr>
        <p:blipFill>
          <a:blip r:embed="rId3"/>
          <a:stretch>
            <a:fillRect/>
          </a:stretch>
        </p:blipFill>
        <p:spPr>
          <a:xfrm>
            <a:off x="5495752" y="0"/>
            <a:ext cx="6693413" cy="6858000"/>
          </a:xfrm>
          <a:prstGeom prst="rect">
            <a:avLst/>
          </a:prstGeom>
        </p:spPr>
      </p:pic>
      <p:cxnSp>
        <p:nvCxnSpPr>
          <p:cNvPr id="10" name="Straight Arrow Connector 9">
            <a:extLst>
              <a:ext uri="{FF2B5EF4-FFF2-40B4-BE49-F238E27FC236}">
                <a16:creationId xmlns:a16="http://schemas.microsoft.com/office/drawing/2014/main" id="{96674A1C-3808-4C45-940D-8EC45C5850B4}"/>
              </a:ext>
            </a:extLst>
          </p:cNvPr>
          <p:cNvCxnSpPr>
            <a:stCxn id="26" idx="2"/>
            <a:endCxn id="27" idx="0"/>
          </p:cNvCxnSpPr>
          <p:nvPr/>
        </p:nvCxnSpPr>
        <p:spPr>
          <a:xfrm>
            <a:off x="1475700" y="2084076"/>
            <a:ext cx="18395" cy="27640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2965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8C0608-4527-6041-A0EB-ECE8DEC8D891}"/>
              </a:ext>
            </a:extLst>
          </p:cNvPr>
          <p:cNvSpPr/>
          <p:nvPr/>
        </p:nvSpPr>
        <p:spPr bwMode="auto">
          <a:xfrm>
            <a:off x="1" y="3855624"/>
            <a:ext cx="6798961" cy="3002377"/>
          </a:xfrm>
          <a:prstGeom prst="rect">
            <a:avLst/>
          </a:prstGeom>
          <a:solidFill>
            <a:schemeClr val="bg1">
              <a:lumMod val="95000"/>
              <a:alpha val="25000"/>
            </a:schemeClr>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8000" tIns="48000" rIns="48000" bIns="48000" numCol="1" spcCol="0" rtlCol="0" fromWordArt="0" anchor="t" anchorCtr="0" forceAA="0" compatLnSpc="1">
            <a:prstTxWarp prst="textNoShape">
              <a:avLst/>
            </a:prstTxWarp>
            <a:noAutofit/>
          </a:bodyPr>
          <a:lstStyle/>
          <a:p>
            <a:pPr defTabSz="1219170" fontAlgn="base">
              <a:lnSpc>
                <a:spcPts val="2133"/>
              </a:lnSpc>
              <a:spcBef>
                <a:spcPct val="0"/>
              </a:spcBef>
              <a:spcAft>
                <a:spcPts val="800"/>
              </a:spcAft>
              <a:defRPr/>
            </a:pPr>
            <a:endParaRPr lang="en-US" sz="1600" dirty="0">
              <a:solidFill>
                <a:srgbClr val="FFFFFF"/>
              </a:solidFill>
              <a:latin typeface="IBM Plex Sans" panose="020B0503050000000000" pitchFamily="34" charset="77"/>
            </a:endParaRPr>
          </a:p>
        </p:txBody>
      </p:sp>
      <p:sp>
        <p:nvSpPr>
          <p:cNvPr id="3" name="Title 2">
            <a:extLst>
              <a:ext uri="{FF2B5EF4-FFF2-40B4-BE49-F238E27FC236}">
                <a16:creationId xmlns:a16="http://schemas.microsoft.com/office/drawing/2014/main" id="{72CCEA8C-4A8C-E44F-B68A-0839C9AACF10}"/>
              </a:ext>
            </a:extLst>
          </p:cNvPr>
          <p:cNvSpPr>
            <a:spLocks noGrp="1"/>
          </p:cNvSpPr>
          <p:nvPr>
            <p:ph type="title"/>
          </p:nvPr>
        </p:nvSpPr>
        <p:spPr>
          <a:xfrm>
            <a:off x="432492" y="272413"/>
            <a:ext cx="5522885" cy="457624"/>
          </a:xfrm>
        </p:spPr>
        <p:txBody>
          <a:bodyPr/>
          <a:lstStyle/>
          <a:p>
            <a:r>
              <a:rPr lang="en-US" dirty="0">
                <a:latin typeface="+mj-lt"/>
              </a:rPr>
              <a:t>                                            </a:t>
            </a:r>
            <a:r>
              <a:rPr lang="en-US" sz="4267" dirty="0">
                <a:solidFill>
                  <a:srgbClr val="96C1F9"/>
                </a:solidFill>
                <a:latin typeface="+mj-lt"/>
              </a:rPr>
              <a:t>2018</a:t>
            </a:r>
            <a:endParaRPr lang="en-US" dirty="0">
              <a:solidFill>
                <a:srgbClr val="96C1F9"/>
              </a:solidFill>
              <a:latin typeface="+mj-lt"/>
            </a:endParaRPr>
          </a:p>
        </p:txBody>
      </p:sp>
      <p:sp>
        <p:nvSpPr>
          <p:cNvPr id="10" name="TextBox 9">
            <a:extLst>
              <a:ext uri="{FF2B5EF4-FFF2-40B4-BE49-F238E27FC236}">
                <a16:creationId xmlns:a16="http://schemas.microsoft.com/office/drawing/2014/main" id="{3959403E-FB50-6340-800C-E53E6735E99B}"/>
              </a:ext>
            </a:extLst>
          </p:cNvPr>
          <p:cNvSpPr txBox="1"/>
          <p:nvPr/>
        </p:nvSpPr>
        <p:spPr>
          <a:xfrm>
            <a:off x="319687" y="1048965"/>
            <a:ext cx="5240589" cy="1938992"/>
          </a:xfrm>
          <a:prstGeom prst="rect">
            <a:avLst/>
          </a:prstGeom>
          <a:noFill/>
        </p:spPr>
        <p:txBody>
          <a:bodyPr wrap="square" rtlCol="0">
            <a:spAutoFit/>
          </a:bodyPr>
          <a:lstStyle/>
          <a:p>
            <a:pPr defTabSz="1219170">
              <a:defRPr/>
            </a:pPr>
            <a:r>
              <a:rPr lang="en-US" sz="2000" b="1" dirty="0">
                <a:solidFill>
                  <a:srgbClr val="0062FF"/>
                </a:solidFill>
                <a:latin typeface="IBM Plex Sans" panose="020B0503050203000203" pitchFamily="34" charset="77"/>
              </a:rPr>
              <a:t>1 Grand Prize Winner</a:t>
            </a:r>
            <a:r>
              <a:rPr lang="en-US" sz="2000" dirty="0">
                <a:solidFill>
                  <a:srgbClr val="000000"/>
                </a:solidFill>
                <a:latin typeface="IBM Plex Sans" panose="020B0503050203000203" pitchFamily="34" charset="77"/>
              </a:rPr>
              <a:t> Project Owl</a:t>
            </a:r>
          </a:p>
          <a:p>
            <a:pPr defTabSz="1219170">
              <a:defRPr/>
            </a:pPr>
            <a:r>
              <a:rPr lang="en-US" sz="2000" b="1" dirty="0">
                <a:solidFill>
                  <a:srgbClr val="0062FF">
                    <a:lumMod val="60000"/>
                    <a:lumOff val="40000"/>
                  </a:srgbClr>
                </a:solidFill>
                <a:latin typeface="IBM Plex Sans" panose="020B0503050203000203" pitchFamily="34" charset="77"/>
              </a:rPr>
              <a:t>156</a:t>
            </a:r>
            <a:r>
              <a:rPr lang="en-US" sz="2000" dirty="0">
                <a:solidFill>
                  <a:srgbClr val="0062FF">
                    <a:lumMod val="60000"/>
                    <a:lumOff val="40000"/>
                  </a:srgbClr>
                </a:solidFill>
                <a:latin typeface="IBM Plex Sans" panose="020B0503050203000203" pitchFamily="34" charset="77"/>
              </a:rPr>
              <a:t> </a:t>
            </a:r>
            <a:r>
              <a:rPr lang="en-US" sz="2000" b="1" dirty="0">
                <a:solidFill>
                  <a:srgbClr val="0062FF">
                    <a:lumMod val="60000"/>
                    <a:lumOff val="40000"/>
                  </a:srgbClr>
                </a:solidFill>
                <a:latin typeface="IBM Plex Sans" panose="020B0503050203000203" pitchFamily="34" charset="77"/>
              </a:rPr>
              <a:t>Nations</a:t>
            </a:r>
            <a:r>
              <a:rPr lang="en-US" sz="2000" dirty="0">
                <a:solidFill>
                  <a:srgbClr val="000000"/>
                </a:solidFill>
                <a:latin typeface="IBM Plex Sans" panose="020B0503050203000203" pitchFamily="34" charset="77"/>
              </a:rPr>
              <a:t> contributed</a:t>
            </a:r>
          </a:p>
          <a:p>
            <a:pPr defTabSz="1219170">
              <a:defRPr/>
            </a:pPr>
            <a:r>
              <a:rPr lang="en-US" sz="2000" b="1" dirty="0">
                <a:solidFill>
                  <a:srgbClr val="0062FF"/>
                </a:solidFill>
                <a:latin typeface="IBM Plex Sans" panose="020B0503050203000203" pitchFamily="34" charset="77"/>
              </a:rPr>
              <a:t>100k+ Developers</a:t>
            </a:r>
            <a:r>
              <a:rPr lang="en-US" sz="2000" dirty="0">
                <a:solidFill>
                  <a:srgbClr val="000000"/>
                </a:solidFill>
                <a:latin typeface="IBM Plex Sans" panose="020B0503050203000203" pitchFamily="34" charset="77"/>
              </a:rPr>
              <a:t> participated</a:t>
            </a:r>
          </a:p>
          <a:p>
            <a:pPr defTabSz="1219170">
              <a:defRPr/>
            </a:pPr>
            <a:r>
              <a:rPr lang="en-US" sz="2000" b="1" dirty="0">
                <a:solidFill>
                  <a:srgbClr val="0062FF">
                    <a:lumMod val="60000"/>
                    <a:lumOff val="40000"/>
                  </a:srgbClr>
                </a:solidFill>
                <a:latin typeface="IBM Plex Sans" panose="020B0503050203000203" pitchFamily="34" charset="77"/>
              </a:rPr>
              <a:t>2,500+ Applications</a:t>
            </a:r>
            <a:r>
              <a:rPr lang="en-US" sz="2000" dirty="0">
                <a:solidFill>
                  <a:srgbClr val="000000"/>
                </a:solidFill>
                <a:latin typeface="IBM Plex Sans" panose="020B0503050203000203" pitchFamily="34" charset="77"/>
              </a:rPr>
              <a:t> created</a:t>
            </a:r>
          </a:p>
          <a:p>
            <a:pPr defTabSz="1219170">
              <a:defRPr/>
            </a:pPr>
            <a:r>
              <a:rPr lang="en-US" sz="2000" b="1" dirty="0">
                <a:solidFill>
                  <a:srgbClr val="0062FF"/>
                </a:solidFill>
                <a:latin typeface="IBM Plex Sans" panose="020B0503050203000203" pitchFamily="34" charset="77"/>
              </a:rPr>
              <a:t>400+ Call for Code days </a:t>
            </a:r>
            <a:r>
              <a:rPr lang="en-US" sz="2000" dirty="0">
                <a:solidFill>
                  <a:srgbClr val="000000"/>
                </a:solidFill>
                <a:latin typeface="IBM Plex Sans" panose="020B0503050203000203" pitchFamily="34" charset="77"/>
              </a:rPr>
              <a:t>across the world</a:t>
            </a:r>
          </a:p>
          <a:p>
            <a:pPr defTabSz="1219170">
              <a:defRPr/>
            </a:pPr>
            <a:r>
              <a:rPr lang="en-US" sz="2000" b="1" dirty="0">
                <a:solidFill>
                  <a:srgbClr val="0062FF">
                    <a:lumMod val="60000"/>
                    <a:lumOff val="40000"/>
                  </a:srgbClr>
                </a:solidFill>
                <a:latin typeface="IBM Plex Sans" panose="020B0503050203000203" pitchFamily="34" charset="77"/>
              </a:rPr>
              <a:t>40+ Celebrity </a:t>
            </a:r>
            <a:r>
              <a:rPr lang="en-US" sz="2000" dirty="0">
                <a:solidFill>
                  <a:srgbClr val="000000"/>
                </a:solidFill>
                <a:latin typeface="IBM Plex Sans" panose="020B0503050203000203" pitchFamily="34" charset="77"/>
              </a:rPr>
              <a:t>supporters</a:t>
            </a:r>
          </a:p>
        </p:txBody>
      </p:sp>
      <p:sp>
        <p:nvSpPr>
          <p:cNvPr id="7" name="Rectangle 6">
            <a:extLst>
              <a:ext uri="{FF2B5EF4-FFF2-40B4-BE49-F238E27FC236}">
                <a16:creationId xmlns:a16="http://schemas.microsoft.com/office/drawing/2014/main" id="{D302B82D-F6CB-AA42-A79D-8C92B59CA091}"/>
              </a:ext>
            </a:extLst>
          </p:cNvPr>
          <p:cNvSpPr/>
          <p:nvPr/>
        </p:nvSpPr>
        <p:spPr>
          <a:xfrm>
            <a:off x="7930195" y="4742272"/>
            <a:ext cx="4150791" cy="913199"/>
          </a:xfrm>
          <a:prstGeom prst="rect">
            <a:avLst/>
          </a:prstGeom>
          <a:noFill/>
        </p:spPr>
        <p:txBody>
          <a:bodyPr wrap="square">
            <a:spAutoFit/>
          </a:bodyPr>
          <a:lstStyle/>
          <a:p>
            <a:pPr algn="r" defTabSz="914621">
              <a:defRPr/>
            </a:pPr>
            <a:r>
              <a:rPr lang="en-US" sz="2400" b="1" dirty="0">
                <a:solidFill>
                  <a:srgbClr val="0062FF"/>
                </a:solidFill>
                <a:latin typeface="IBM Plex Sans" panose="020B0503050203000203" pitchFamily="34" charset="77"/>
              </a:rPr>
              <a:t>PROJECT OWL</a:t>
            </a:r>
            <a:r>
              <a:rPr lang="en-US" sz="1400" dirty="0">
                <a:solidFill>
                  <a:srgbClr val="000000"/>
                </a:solidFill>
                <a:latin typeface="IBM Plex Sans" panose="020B0503050203000203" pitchFamily="34" charset="77"/>
              </a:rPr>
              <a:t> </a:t>
            </a:r>
            <a:r>
              <a:rPr lang="en-US" sz="1400" dirty="0">
                <a:solidFill>
                  <a:srgbClr val="565656"/>
                </a:solidFill>
                <a:latin typeface="IBM Plex Sans" panose="020B0503050203000203" pitchFamily="34" charset="77"/>
              </a:rPr>
              <a:t> </a:t>
            </a:r>
            <a:endParaRPr lang="en-US" sz="1400" i="1" dirty="0">
              <a:solidFill>
                <a:srgbClr val="565656"/>
              </a:solidFill>
              <a:latin typeface="IBM Plex Sans" panose="020B0503050203000203" pitchFamily="34" charset="77"/>
            </a:endParaRPr>
          </a:p>
          <a:p>
            <a:pPr algn="r" defTabSz="914621">
              <a:defRPr/>
            </a:pPr>
            <a:r>
              <a:rPr lang="en-US" sz="1467" dirty="0">
                <a:solidFill>
                  <a:srgbClr val="000000"/>
                </a:solidFill>
                <a:latin typeface="IBM Plex Sans" panose="020B0503050203000203" pitchFamily="34" charset="77"/>
              </a:rPr>
              <a:t>Keeping first responders and victims connected after a natural disaster</a:t>
            </a:r>
            <a:endParaRPr lang="en-US" sz="1467" b="1" dirty="0">
              <a:solidFill>
                <a:srgbClr val="000000"/>
              </a:solidFill>
              <a:latin typeface="IBM Plex Sans" panose="020B0503050203000203" pitchFamily="34" charset="77"/>
            </a:endParaRPr>
          </a:p>
        </p:txBody>
      </p:sp>
      <p:sp>
        <p:nvSpPr>
          <p:cNvPr id="2" name="Rectangle 1">
            <a:extLst>
              <a:ext uri="{FF2B5EF4-FFF2-40B4-BE49-F238E27FC236}">
                <a16:creationId xmlns:a16="http://schemas.microsoft.com/office/drawing/2014/main" id="{47BEC2C8-0FA3-9047-A7E9-0310E2833013}"/>
              </a:ext>
            </a:extLst>
          </p:cNvPr>
          <p:cNvSpPr/>
          <p:nvPr/>
        </p:nvSpPr>
        <p:spPr>
          <a:xfrm>
            <a:off x="6473629" y="6019846"/>
            <a:ext cx="5607359" cy="523220"/>
          </a:xfrm>
          <a:prstGeom prst="rect">
            <a:avLst/>
          </a:prstGeom>
        </p:spPr>
        <p:txBody>
          <a:bodyPr wrap="square">
            <a:spAutoFit/>
          </a:bodyPr>
          <a:lstStyle/>
          <a:p>
            <a:pPr algn="r" defTabSz="914621">
              <a:defRPr/>
            </a:pPr>
            <a:r>
              <a:rPr lang="en-US" sz="1400" dirty="0">
                <a:solidFill>
                  <a:srgbClr val="000000"/>
                </a:solidFill>
                <a:latin typeface="IBM Plex Sans" panose="020B0503050203000203" pitchFamily="34" charset="77"/>
              </a:rPr>
              <a:t>IoT approach integrates IBM Watson Studio, </a:t>
            </a:r>
            <a:br>
              <a:rPr lang="en-US" sz="1400" dirty="0">
                <a:solidFill>
                  <a:srgbClr val="000000"/>
                </a:solidFill>
                <a:latin typeface="IBM Plex Sans" panose="020B0503050203000203" pitchFamily="34" charset="77"/>
              </a:rPr>
            </a:br>
            <a:r>
              <a:rPr lang="en-US" sz="1400" dirty="0">
                <a:solidFill>
                  <a:srgbClr val="000000"/>
                </a:solidFill>
                <a:latin typeface="IBM Plex Sans" panose="020B0503050203000203" pitchFamily="34" charset="77"/>
              </a:rPr>
              <a:t>Watson Cloud APIs, and Weather Company APIs on the IBM Cloud</a:t>
            </a:r>
          </a:p>
        </p:txBody>
      </p:sp>
      <p:pic>
        <p:nvPicPr>
          <p:cNvPr id="8" name="Picture 7">
            <a:extLst>
              <a:ext uri="{FF2B5EF4-FFF2-40B4-BE49-F238E27FC236}">
                <a16:creationId xmlns:a16="http://schemas.microsoft.com/office/drawing/2014/main" id="{E8CAC652-7C8C-4446-805E-ABF4A964389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16"/>
          <a:stretch/>
        </p:blipFill>
        <p:spPr>
          <a:xfrm>
            <a:off x="6131203" y="0"/>
            <a:ext cx="6060797" cy="4333021"/>
          </a:xfrm>
          <a:prstGeom prst="rect">
            <a:avLst/>
          </a:prstGeom>
        </p:spPr>
      </p:pic>
      <p:sp>
        <p:nvSpPr>
          <p:cNvPr id="11" name="Title 1">
            <a:extLst>
              <a:ext uri="{FF2B5EF4-FFF2-40B4-BE49-F238E27FC236}">
                <a16:creationId xmlns:a16="http://schemas.microsoft.com/office/drawing/2014/main" id="{9040DBC8-3C5B-C040-AE9C-830936D37AFE}"/>
              </a:ext>
            </a:extLst>
          </p:cNvPr>
          <p:cNvSpPr txBox="1">
            <a:spLocks/>
          </p:cNvSpPr>
          <p:nvPr/>
        </p:nvSpPr>
        <p:spPr>
          <a:xfrm>
            <a:off x="820031" y="4883276"/>
            <a:ext cx="5158899" cy="947069"/>
          </a:xfrm>
          <a:prstGeom prst="rect">
            <a:avLst/>
          </a:prstGeom>
          <a:noFill/>
        </p:spPr>
        <p:txBody>
          <a:bodyPr vert="horz" lIns="0" tIns="0" rIns="0" bIns="0" rtlCol="0" anchor="t">
            <a:noAutofit/>
          </a:bodyPr>
          <a:lst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1219170">
              <a:lnSpc>
                <a:spcPct val="100000"/>
              </a:lnSpc>
              <a:defRPr/>
            </a:pPr>
            <a:r>
              <a:rPr lang="en-US" sz="1867" i="1" kern="0" dirty="0">
                <a:solidFill>
                  <a:srgbClr val="2462F5"/>
                </a:solidFill>
                <a:latin typeface="IBM Plex Sans"/>
              </a:rPr>
              <a:t>Eminent Call for Code award</a:t>
            </a:r>
            <a:br>
              <a:rPr lang="en-US" sz="1867" i="1" kern="0" dirty="0">
                <a:solidFill>
                  <a:srgbClr val="2462F5"/>
                </a:solidFill>
                <a:latin typeface="IBM Plex Sans"/>
              </a:rPr>
            </a:br>
            <a:r>
              <a:rPr lang="en-US" sz="1867" i="1" kern="0" dirty="0">
                <a:solidFill>
                  <a:srgbClr val="2462F5"/>
                </a:solidFill>
                <a:latin typeface="IBM Plex Sans"/>
              </a:rPr>
              <a:t>Large cash prize</a:t>
            </a:r>
            <a:br>
              <a:rPr lang="en-US" sz="1867" i="1" kern="0" dirty="0">
                <a:solidFill>
                  <a:srgbClr val="2462F5"/>
                </a:solidFill>
                <a:latin typeface="IBM Plex Sans"/>
              </a:rPr>
            </a:br>
            <a:r>
              <a:rPr lang="en-US" sz="1867" i="1" kern="0" dirty="0">
                <a:solidFill>
                  <a:srgbClr val="2462F5"/>
                </a:solidFill>
                <a:latin typeface="IBM Plex Sans"/>
              </a:rPr>
              <a:t>Venture capital investment introduction</a:t>
            </a:r>
            <a:br>
              <a:rPr lang="en-US" sz="1867" i="1" kern="0" dirty="0">
                <a:solidFill>
                  <a:srgbClr val="2462F5"/>
                </a:solidFill>
                <a:latin typeface="IBM Plex Sans"/>
              </a:rPr>
            </a:br>
            <a:r>
              <a:rPr lang="en-US" sz="1867" i="1" kern="0" dirty="0">
                <a:solidFill>
                  <a:srgbClr val="2462F5"/>
                </a:solidFill>
                <a:latin typeface="IBM Plex Sans"/>
              </a:rPr>
              <a:t>Open source project support</a:t>
            </a:r>
            <a:br>
              <a:rPr lang="en-US" sz="1867" i="1" kern="0" dirty="0">
                <a:solidFill>
                  <a:srgbClr val="2462F5"/>
                </a:solidFill>
                <a:latin typeface="IBM Plex Sans"/>
              </a:rPr>
            </a:br>
            <a:r>
              <a:rPr lang="en-US" sz="1867" i="1" kern="0" dirty="0">
                <a:solidFill>
                  <a:srgbClr val="2462F5"/>
                </a:solidFill>
                <a:latin typeface="IBM Plex Sans"/>
              </a:rPr>
              <a:t>On-the-ground pilot deployment support</a:t>
            </a:r>
          </a:p>
          <a:p>
            <a:pPr defTabSz="1219170">
              <a:lnSpc>
                <a:spcPct val="100000"/>
              </a:lnSpc>
              <a:defRPr/>
            </a:pPr>
            <a:endParaRPr lang="en-US" sz="1867" i="1" kern="0" dirty="0">
              <a:solidFill>
                <a:srgbClr val="20D5D2"/>
              </a:solidFill>
              <a:latin typeface="IBM Plex Sans"/>
            </a:endParaRPr>
          </a:p>
        </p:txBody>
      </p:sp>
      <p:sp>
        <p:nvSpPr>
          <p:cNvPr id="12" name="Title 1">
            <a:extLst>
              <a:ext uri="{FF2B5EF4-FFF2-40B4-BE49-F238E27FC236}">
                <a16:creationId xmlns:a16="http://schemas.microsoft.com/office/drawing/2014/main" id="{3513C102-5744-0D43-AE81-A12940E27FF8}"/>
              </a:ext>
            </a:extLst>
          </p:cNvPr>
          <p:cNvSpPr txBox="1">
            <a:spLocks/>
          </p:cNvSpPr>
          <p:nvPr/>
        </p:nvSpPr>
        <p:spPr>
          <a:xfrm>
            <a:off x="401239" y="3617012"/>
            <a:ext cx="5480303" cy="947069"/>
          </a:xfrm>
          <a:prstGeom prst="rect">
            <a:avLst/>
          </a:prstGeom>
          <a:noFill/>
        </p:spPr>
        <p:txBody>
          <a:bodyPr vert="horz" lIns="0" tIns="0" rIns="0" bIns="0" rtlCol="0" anchor="t">
            <a:noAutofit/>
          </a:bodyPr>
          <a:lst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1219170">
              <a:lnSpc>
                <a:spcPct val="100000"/>
              </a:lnSpc>
              <a:spcAft>
                <a:spcPts val="2400"/>
              </a:spcAft>
              <a:defRPr/>
            </a:pPr>
            <a:r>
              <a:rPr lang="en-US" sz="1867" i="1" kern="0" dirty="0">
                <a:solidFill>
                  <a:srgbClr val="000000"/>
                </a:solidFill>
                <a:latin typeface="IBM Plex Sans"/>
              </a:rPr>
              <a:t>The prize structure </a:t>
            </a:r>
            <a:r>
              <a:rPr lang="en-US" sz="1867" b="1" i="1" kern="0" dirty="0">
                <a:solidFill>
                  <a:srgbClr val="000000"/>
                </a:solidFill>
                <a:latin typeface="IBM Plex Sans"/>
              </a:rPr>
              <a:t>inspired</a:t>
            </a:r>
            <a:r>
              <a:rPr lang="en-US" sz="1867" i="1" kern="0" dirty="0">
                <a:solidFill>
                  <a:srgbClr val="000000"/>
                </a:solidFill>
                <a:latin typeface="IBM Plex Sans"/>
              </a:rPr>
              <a:t> and </a:t>
            </a:r>
            <a:r>
              <a:rPr lang="en-US" sz="1867" b="1" i="1" kern="0" dirty="0">
                <a:solidFill>
                  <a:srgbClr val="000000"/>
                </a:solidFill>
                <a:latin typeface="IBM Plex Sans"/>
              </a:rPr>
              <a:t>nurtured</a:t>
            </a:r>
            <a:r>
              <a:rPr lang="en-US" sz="1867" i="1" kern="0" dirty="0">
                <a:solidFill>
                  <a:srgbClr val="000000"/>
                </a:solidFill>
                <a:latin typeface="IBM Plex Sans"/>
              </a:rPr>
              <a:t> the winning idea with 5 awards to </a:t>
            </a:r>
            <a:r>
              <a:rPr lang="en-US" sz="1867" b="1" i="1" kern="0" dirty="0">
                <a:solidFill>
                  <a:srgbClr val="000000"/>
                </a:solidFill>
                <a:latin typeface="IBM Plex Sans"/>
              </a:rPr>
              <a:t>attract</a:t>
            </a:r>
            <a:r>
              <a:rPr lang="en-US" sz="1867" i="1" kern="0" dirty="0">
                <a:solidFill>
                  <a:srgbClr val="000000"/>
                </a:solidFill>
                <a:latin typeface="IBM Plex Sans"/>
              </a:rPr>
              <a:t> and </a:t>
            </a:r>
            <a:r>
              <a:rPr lang="en-US" sz="1867" b="1" i="1" kern="0" dirty="0">
                <a:solidFill>
                  <a:srgbClr val="000000"/>
                </a:solidFill>
                <a:latin typeface="IBM Plex Sans"/>
              </a:rPr>
              <a:t>implement</a:t>
            </a:r>
            <a:r>
              <a:rPr lang="en-US" sz="1867" i="1" kern="0" dirty="0">
                <a:solidFill>
                  <a:srgbClr val="000000"/>
                </a:solidFill>
                <a:latin typeface="IBM Plex Sans"/>
              </a:rPr>
              <a:t> </a:t>
            </a:r>
            <a:r>
              <a:rPr lang="en-US" sz="1867" b="1" i="1" kern="0" dirty="0">
                <a:solidFill>
                  <a:srgbClr val="000000"/>
                </a:solidFill>
                <a:latin typeface="IBM Plex Sans"/>
              </a:rPr>
              <a:t>sustainable solutions</a:t>
            </a:r>
            <a:endParaRPr lang="en-US" sz="1867" b="1" i="1" kern="0" dirty="0">
              <a:solidFill>
                <a:srgbClr val="FF767C"/>
              </a:solidFill>
              <a:latin typeface="IBM Plex Sans"/>
            </a:endParaRPr>
          </a:p>
        </p:txBody>
      </p:sp>
      <p:pic>
        <p:nvPicPr>
          <p:cNvPr id="13" name="Picture 12">
            <a:extLst>
              <a:ext uri="{FF2B5EF4-FFF2-40B4-BE49-F238E27FC236}">
                <a16:creationId xmlns:a16="http://schemas.microsoft.com/office/drawing/2014/main" id="{F8AF2D5D-F7C0-DB46-B2AE-CA6A00E2C540}"/>
              </a:ext>
            </a:extLst>
          </p:cNvPr>
          <p:cNvPicPr>
            <a:picLocks noChangeAspect="1"/>
          </p:cNvPicPr>
          <p:nvPr/>
        </p:nvPicPr>
        <p:blipFill rotWithShape="1">
          <a:blip r:embed="rId4"/>
          <a:srcRect b="56419"/>
          <a:stretch/>
        </p:blipFill>
        <p:spPr>
          <a:xfrm>
            <a:off x="432492" y="234040"/>
            <a:ext cx="3889096" cy="457624"/>
          </a:xfrm>
          <a:prstGeom prst="rect">
            <a:avLst/>
          </a:prstGeom>
        </p:spPr>
      </p:pic>
    </p:spTree>
    <p:extLst>
      <p:ext uri="{BB962C8B-B14F-4D97-AF65-F5344CB8AC3E}">
        <p14:creationId xmlns:p14="http://schemas.microsoft.com/office/powerpoint/2010/main" val="2317809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CE62F8-3BB9-FE40-8036-6739FACE5A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888" y="5675342"/>
            <a:ext cx="2163501" cy="1081751"/>
          </a:xfrm>
          <a:prstGeom prst="rect">
            <a:avLst/>
          </a:prstGeom>
        </p:spPr>
      </p:pic>
      <p:pic>
        <p:nvPicPr>
          <p:cNvPr id="11" name="Picture 10">
            <a:extLst>
              <a:ext uri="{FF2B5EF4-FFF2-40B4-BE49-F238E27FC236}">
                <a16:creationId xmlns:a16="http://schemas.microsoft.com/office/drawing/2014/main" id="{0D87BD8B-EC25-FA41-AFA7-63C3CF823F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9251" y="5722790"/>
            <a:ext cx="1973708" cy="986854"/>
          </a:xfrm>
          <a:prstGeom prst="rect">
            <a:avLst/>
          </a:prstGeom>
        </p:spPr>
      </p:pic>
      <p:sp>
        <p:nvSpPr>
          <p:cNvPr id="8" name="Rectangle 7">
            <a:extLst>
              <a:ext uri="{FF2B5EF4-FFF2-40B4-BE49-F238E27FC236}">
                <a16:creationId xmlns:a16="http://schemas.microsoft.com/office/drawing/2014/main" id="{22FB03A6-4E4E-E747-AA58-BDD65669C102}"/>
              </a:ext>
            </a:extLst>
          </p:cNvPr>
          <p:cNvSpPr/>
          <p:nvPr/>
        </p:nvSpPr>
        <p:spPr>
          <a:xfrm>
            <a:off x="0" y="0"/>
            <a:ext cx="12192000" cy="745067"/>
          </a:xfrm>
          <a:prstGeom prst="rect">
            <a:avLst/>
          </a:prstGeom>
          <a:solidFill>
            <a:schemeClr val="bg1"/>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5" name="Title 1">
            <a:extLst>
              <a:ext uri="{FF2B5EF4-FFF2-40B4-BE49-F238E27FC236}">
                <a16:creationId xmlns:a16="http://schemas.microsoft.com/office/drawing/2014/main" id="{5116D355-9A5D-BA47-911D-47EFCDE171BD}"/>
              </a:ext>
            </a:extLst>
          </p:cNvPr>
          <p:cNvSpPr txBox="1">
            <a:spLocks/>
          </p:cNvSpPr>
          <p:nvPr/>
        </p:nvSpPr>
        <p:spPr>
          <a:xfrm>
            <a:off x="158247" y="211832"/>
            <a:ext cx="11543757" cy="377448"/>
          </a:xfrm>
          <a:prstGeom prst="rect">
            <a:avLst/>
          </a:prstGeom>
          <a:noFill/>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2800" b="1" dirty="0">
                <a:solidFill>
                  <a:srgbClr val="00B2EF"/>
                </a:solidFill>
              </a:rPr>
              <a:t>Call for Code </a:t>
            </a:r>
            <a:r>
              <a:rPr lang="en-US" sz="2800" b="1" dirty="0"/>
              <a:t>2019 Global Challenge Overview</a:t>
            </a:r>
          </a:p>
        </p:txBody>
      </p:sp>
      <p:sp>
        <p:nvSpPr>
          <p:cNvPr id="12" name="TextBox 11">
            <a:extLst>
              <a:ext uri="{FF2B5EF4-FFF2-40B4-BE49-F238E27FC236}">
                <a16:creationId xmlns:a16="http://schemas.microsoft.com/office/drawing/2014/main" id="{99343F01-816D-A04E-AAAC-B37C91EE1BAE}"/>
              </a:ext>
            </a:extLst>
          </p:cNvPr>
          <p:cNvSpPr txBox="1"/>
          <p:nvPr/>
        </p:nvSpPr>
        <p:spPr>
          <a:xfrm>
            <a:off x="4654493" y="1254352"/>
            <a:ext cx="6489289" cy="3540777"/>
          </a:xfrm>
          <a:prstGeom prst="rect">
            <a:avLst/>
          </a:prstGeom>
          <a:noFill/>
          <a:ln w="12700">
            <a:noFill/>
          </a:ln>
        </p:spPr>
        <p:txBody>
          <a:bodyPr wrap="square" rtlCol="0">
            <a:spAutoFit/>
          </a:bodyPr>
          <a:lstStyle/>
          <a:p>
            <a:pPr>
              <a:spcAft>
                <a:spcPts val="300"/>
              </a:spcAft>
            </a:pPr>
            <a:r>
              <a:rPr lang="en-US" b="1" dirty="0">
                <a:solidFill>
                  <a:srgbClr val="00B2EF"/>
                </a:solidFill>
              </a:rPr>
              <a:t>What is it?</a:t>
            </a:r>
          </a:p>
          <a:p>
            <a:pPr marL="285750" indent="-182880">
              <a:lnSpc>
                <a:spcPct val="125000"/>
              </a:lnSpc>
              <a:spcAft>
                <a:spcPts val="300"/>
              </a:spcAft>
              <a:buFont typeface="Arial" panose="020B0604020202020204" pitchFamily="34" charset="0"/>
              <a:buChar char="•"/>
            </a:pPr>
            <a:r>
              <a:rPr lang="en-US" sz="1400" b="1" dirty="0">
                <a:solidFill>
                  <a:schemeClr val="bg1"/>
                </a:solidFill>
              </a:rPr>
              <a:t>Creating practical, effective, and high-quality applications </a:t>
            </a:r>
            <a:r>
              <a:rPr lang="en-US" sz="1400" dirty="0">
                <a:solidFill>
                  <a:schemeClr val="bg1"/>
                </a:solidFill>
              </a:rPr>
              <a:t>using technology  that has an immediate and </a:t>
            </a:r>
            <a:r>
              <a:rPr lang="en-US" sz="1400" b="1" dirty="0">
                <a:solidFill>
                  <a:schemeClr val="bg1"/>
                </a:solidFill>
              </a:rPr>
              <a:t>lasting impact</a:t>
            </a:r>
            <a:r>
              <a:rPr lang="en-US" sz="1400" dirty="0">
                <a:solidFill>
                  <a:schemeClr val="bg1"/>
                </a:solidFill>
              </a:rPr>
              <a:t> on humanitarian issues.</a:t>
            </a:r>
          </a:p>
          <a:p>
            <a:pPr marL="285750" indent="-182880">
              <a:lnSpc>
                <a:spcPct val="125000"/>
              </a:lnSpc>
              <a:spcAft>
                <a:spcPts val="300"/>
              </a:spcAft>
              <a:buFont typeface="Arial" panose="020B0604020202020204" pitchFamily="34" charset="0"/>
              <a:buChar char="•"/>
            </a:pPr>
            <a:r>
              <a:rPr lang="en-US" sz="1400" dirty="0">
                <a:solidFill>
                  <a:schemeClr val="bg1"/>
                </a:solidFill>
              </a:rPr>
              <a:t>Build solutions that </a:t>
            </a:r>
            <a:r>
              <a:rPr lang="en-US" sz="1400" b="1" dirty="0">
                <a:solidFill>
                  <a:schemeClr val="bg1"/>
                </a:solidFill>
              </a:rPr>
              <a:t>significantly improve preparedness </a:t>
            </a:r>
            <a:r>
              <a:rPr lang="en-US" sz="1400" dirty="0">
                <a:solidFill>
                  <a:schemeClr val="bg1"/>
                </a:solidFill>
              </a:rPr>
              <a:t>for natural disasters and accelerate relief when they hit.</a:t>
            </a:r>
          </a:p>
          <a:p>
            <a:pPr marL="285750" indent="-182880">
              <a:lnSpc>
                <a:spcPct val="125000"/>
              </a:lnSpc>
              <a:spcAft>
                <a:spcPts val="300"/>
              </a:spcAft>
              <a:buFont typeface="Arial" panose="020B0604020202020204" pitchFamily="34" charset="0"/>
              <a:buChar char="•"/>
            </a:pPr>
            <a:r>
              <a:rPr lang="en-US" sz="1400" dirty="0">
                <a:solidFill>
                  <a:schemeClr val="bg1"/>
                </a:solidFill>
              </a:rPr>
              <a:t>This year’s challenge also introduces an </a:t>
            </a:r>
            <a:r>
              <a:rPr lang="en-US" sz="1400" b="1" dirty="0">
                <a:solidFill>
                  <a:schemeClr val="bg1"/>
                </a:solidFill>
              </a:rPr>
              <a:t>emphasis on individual health</a:t>
            </a:r>
            <a:r>
              <a:rPr lang="en-US" sz="1400" dirty="0">
                <a:solidFill>
                  <a:schemeClr val="bg1"/>
                </a:solidFill>
              </a:rPr>
              <a:t> and </a:t>
            </a:r>
            <a:r>
              <a:rPr lang="en-US" sz="1400" b="1" dirty="0">
                <a:solidFill>
                  <a:schemeClr val="bg1"/>
                </a:solidFill>
              </a:rPr>
              <a:t>community well-being</a:t>
            </a:r>
            <a:r>
              <a:rPr lang="en-US" sz="1400" dirty="0">
                <a:solidFill>
                  <a:schemeClr val="bg1"/>
                </a:solidFill>
              </a:rPr>
              <a:t>. </a:t>
            </a:r>
          </a:p>
          <a:p>
            <a:pPr marL="285750" indent="-182880">
              <a:lnSpc>
                <a:spcPct val="125000"/>
              </a:lnSpc>
              <a:spcAft>
                <a:spcPts val="300"/>
              </a:spcAft>
              <a:buFont typeface="Arial" panose="020B0604020202020204" pitchFamily="34" charset="0"/>
              <a:buChar char="•"/>
            </a:pPr>
            <a:r>
              <a:rPr lang="en-US" sz="1400" dirty="0">
                <a:solidFill>
                  <a:schemeClr val="bg1"/>
                </a:solidFill>
              </a:rPr>
              <a:t>Top prize of </a:t>
            </a:r>
            <a:r>
              <a:rPr lang="en-US" sz="1400" b="1" dirty="0">
                <a:solidFill>
                  <a:schemeClr val="bg1"/>
                </a:solidFill>
              </a:rPr>
              <a:t>$200k</a:t>
            </a:r>
            <a:r>
              <a:rPr lang="en-US" sz="1400" dirty="0">
                <a:solidFill>
                  <a:schemeClr val="bg1"/>
                </a:solidFill>
              </a:rPr>
              <a:t>, support from </a:t>
            </a:r>
            <a:r>
              <a:rPr lang="en-US" sz="1400" b="1" dirty="0">
                <a:solidFill>
                  <a:schemeClr val="bg1"/>
                </a:solidFill>
              </a:rPr>
              <a:t>The Linux Foundation</a:t>
            </a:r>
            <a:r>
              <a:rPr lang="en-US" sz="1400" dirty="0">
                <a:solidFill>
                  <a:schemeClr val="bg1"/>
                </a:solidFill>
              </a:rPr>
              <a:t>, Code and Response™ </a:t>
            </a:r>
            <a:r>
              <a:rPr lang="en-US" sz="1400" b="1" dirty="0">
                <a:solidFill>
                  <a:schemeClr val="bg1"/>
                </a:solidFill>
              </a:rPr>
              <a:t>solution implementation</a:t>
            </a:r>
            <a:r>
              <a:rPr lang="en-US" sz="1400" dirty="0">
                <a:solidFill>
                  <a:schemeClr val="bg1"/>
                </a:solidFill>
              </a:rPr>
              <a:t>, and more!</a:t>
            </a:r>
          </a:p>
          <a:p>
            <a:pPr marL="285750" indent="-182880">
              <a:lnSpc>
                <a:spcPct val="125000"/>
              </a:lnSpc>
              <a:spcAft>
                <a:spcPts val="300"/>
              </a:spcAft>
              <a:buFont typeface="Arial" panose="020B0604020202020204" pitchFamily="34" charset="0"/>
              <a:buChar char="•"/>
            </a:pPr>
            <a:r>
              <a:rPr lang="en-US" sz="1400" dirty="0">
                <a:solidFill>
                  <a:schemeClr val="bg1"/>
                </a:solidFill>
              </a:rPr>
              <a:t>Submissions open until </a:t>
            </a:r>
            <a:r>
              <a:rPr lang="en-US" sz="1400" b="1" dirty="0">
                <a:solidFill>
                  <a:schemeClr val="bg1"/>
                </a:solidFill>
              </a:rPr>
              <a:t>July 29</a:t>
            </a:r>
            <a:r>
              <a:rPr lang="en-US" sz="1400" b="1" baseline="30000" dirty="0">
                <a:solidFill>
                  <a:schemeClr val="bg1"/>
                </a:solidFill>
              </a:rPr>
              <a:t>th</a:t>
            </a:r>
            <a:r>
              <a:rPr lang="en-US" sz="1400" dirty="0">
                <a:solidFill>
                  <a:schemeClr val="bg1"/>
                </a:solidFill>
              </a:rPr>
              <a:t>, winners announced in </a:t>
            </a:r>
            <a:r>
              <a:rPr lang="en-US" sz="1400" b="1" dirty="0">
                <a:solidFill>
                  <a:schemeClr val="bg1"/>
                </a:solidFill>
              </a:rPr>
              <a:t>October</a:t>
            </a:r>
          </a:p>
          <a:p>
            <a:pPr marL="285750" indent="-182880">
              <a:lnSpc>
                <a:spcPct val="125000"/>
              </a:lnSpc>
              <a:spcAft>
                <a:spcPts val="300"/>
              </a:spcAft>
              <a:buFont typeface="Arial" panose="020B0604020202020204" pitchFamily="34" charset="0"/>
              <a:buChar char="•"/>
            </a:pPr>
            <a:r>
              <a:rPr lang="en-US" sz="1400" dirty="0">
                <a:solidFill>
                  <a:schemeClr val="bg1"/>
                </a:solidFill>
              </a:rPr>
              <a:t>Call for Code days and </a:t>
            </a:r>
            <a:r>
              <a:rPr lang="en-US" sz="1400" b="1" dirty="0">
                <a:solidFill>
                  <a:schemeClr val="bg1"/>
                </a:solidFill>
              </a:rPr>
              <a:t>Hackathon events </a:t>
            </a:r>
            <a:r>
              <a:rPr lang="en-US" sz="1400" dirty="0">
                <a:solidFill>
                  <a:schemeClr val="bg1"/>
                </a:solidFill>
              </a:rPr>
              <a:t>throughout the submission dates</a:t>
            </a:r>
          </a:p>
        </p:txBody>
      </p:sp>
      <p:pic>
        <p:nvPicPr>
          <p:cNvPr id="4" name="Picture 3">
            <a:extLst>
              <a:ext uri="{FF2B5EF4-FFF2-40B4-BE49-F238E27FC236}">
                <a16:creationId xmlns:a16="http://schemas.microsoft.com/office/drawing/2014/main" id="{12E1D77C-17EE-D248-B86A-A3F5972B29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6694" y="1254352"/>
            <a:ext cx="3530108" cy="4349296"/>
          </a:xfrm>
          <a:prstGeom prst="rect">
            <a:avLst/>
          </a:prstGeom>
        </p:spPr>
      </p:pic>
      <p:pic>
        <p:nvPicPr>
          <p:cNvPr id="9" name="Picture 8">
            <a:extLst>
              <a:ext uri="{FF2B5EF4-FFF2-40B4-BE49-F238E27FC236}">
                <a16:creationId xmlns:a16="http://schemas.microsoft.com/office/drawing/2014/main" id="{15A6DD81-1D43-C447-AF74-425EF2C7AE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711532" y="5447548"/>
            <a:ext cx="1276623" cy="1169714"/>
          </a:xfrm>
          <a:prstGeom prst="rect">
            <a:avLst/>
          </a:prstGeom>
        </p:spPr>
      </p:pic>
    </p:spTree>
    <p:extLst>
      <p:ext uri="{BB962C8B-B14F-4D97-AF65-F5344CB8AC3E}">
        <p14:creationId xmlns:p14="http://schemas.microsoft.com/office/powerpoint/2010/main" val="2866262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5E393F-1E26-DB4E-9BCF-3701923BF8CB}"/>
              </a:ext>
            </a:extLst>
          </p:cNvPr>
          <p:cNvSpPr>
            <a:spLocks noGrp="1"/>
          </p:cNvSpPr>
          <p:nvPr>
            <p:ph type="sldNum" sz="quarter" idx="11"/>
          </p:nvPr>
        </p:nvSpPr>
        <p:spPr/>
        <p:txBody>
          <a:bodyPr/>
          <a:lstStyle/>
          <a:p>
            <a:fld id="{59395FB3-9C97-154F-86B2-7E381B951268}" type="slidenum">
              <a:rPr lang="en-US" smtClean="0"/>
              <a:pPr/>
              <a:t>8</a:t>
            </a:fld>
            <a:endParaRPr lang="en-US" dirty="0"/>
          </a:p>
        </p:txBody>
      </p:sp>
      <p:pic>
        <p:nvPicPr>
          <p:cNvPr id="7" name="Picture 6">
            <a:extLst>
              <a:ext uri="{FF2B5EF4-FFF2-40B4-BE49-F238E27FC236}">
                <a16:creationId xmlns:a16="http://schemas.microsoft.com/office/drawing/2014/main" id="{CC4F971E-F616-9942-B854-D751BBA6A0A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4800"/>
          <a:stretch/>
        </p:blipFill>
        <p:spPr>
          <a:xfrm>
            <a:off x="8087232" y="0"/>
            <a:ext cx="4104768" cy="6858000"/>
          </a:xfrm>
          <a:prstGeom prst="rect">
            <a:avLst/>
          </a:prstGeom>
        </p:spPr>
      </p:pic>
      <p:sp>
        <p:nvSpPr>
          <p:cNvPr id="10" name="Title 2">
            <a:extLst>
              <a:ext uri="{FF2B5EF4-FFF2-40B4-BE49-F238E27FC236}">
                <a16:creationId xmlns:a16="http://schemas.microsoft.com/office/drawing/2014/main" id="{AD5029B9-A0FF-DA4B-A989-A02C630A2B11}"/>
              </a:ext>
            </a:extLst>
          </p:cNvPr>
          <p:cNvSpPr>
            <a:spLocks noGrp="1"/>
          </p:cNvSpPr>
          <p:nvPr>
            <p:ph type="title"/>
          </p:nvPr>
        </p:nvSpPr>
        <p:spPr>
          <a:xfrm>
            <a:off x="280416" y="262899"/>
            <a:ext cx="7589731" cy="1072896"/>
          </a:xfrm>
        </p:spPr>
        <p:txBody>
          <a:bodyPr/>
          <a:lstStyle/>
          <a:p>
            <a:r>
              <a:rPr lang="en-US" dirty="0">
                <a:solidFill>
                  <a:schemeClr val="bg1"/>
                </a:solidFill>
              </a:rPr>
              <a:t>Commit to the Cause, Push for Change</a:t>
            </a:r>
          </a:p>
        </p:txBody>
      </p:sp>
      <p:sp>
        <p:nvSpPr>
          <p:cNvPr id="12" name="Text Placeholder 6">
            <a:extLst>
              <a:ext uri="{FF2B5EF4-FFF2-40B4-BE49-F238E27FC236}">
                <a16:creationId xmlns:a16="http://schemas.microsoft.com/office/drawing/2014/main" id="{E25785F9-06FC-D648-9E8C-014931C1BDC7}"/>
              </a:ext>
            </a:extLst>
          </p:cNvPr>
          <p:cNvSpPr txBox="1">
            <a:spLocks/>
          </p:cNvSpPr>
          <p:nvPr/>
        </p:nvSpPr>
        <p:spPr>
          <a:xfrm>
            <a:off x="166483" y="2104756"/>
            <a:ext cx="7589731" cy="4336288"/>
          </a:xfrm>
          <a:prstGeom prst="rect">
            <a:avLst/>
          </a:prstGeom>
        </p:spPr>
        <p:txBody>
          <a:bodyPr/>
          <a:lst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mn-lt"/>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mn-lt"/>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mn-lt"/>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mn-lt"/>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mn-lt"/>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1219170">
              <a:spcAft>
                <a:spcPts val="400"/>
              </a:spcAft>
              <a:buClr>
                <a:srgbClr val="000000"/>
              </a:buClr>
            </a:pPr>
            <a:r>
              <a:rPr lang="en-US" sz="1867" b="1" kern="0" dirty="0">
                <a:solidFill>
                  <a:srgbClr val="000000"/>
                </a:solidFill>
              </a:rPr>
              <a:t>Potential problem areas</a:t>
            </a:r>
          </a:p>
          <a:p>
            <a:pPr marL="228594" indent="-228594" defTabSz="1219170">
              <a:buClr>
                <a:srgbClr val="000000"/>
              </a:buClr>
              <a:buFont typeface="Arial" panose="020B0604020202020204" pitchFamily="34" charset="0"/>
              <a:buChar char="•"/>
            </a:pPr>
            <a:r>
              <a:rPr lang="en-US" kern="0" dirty="0">
                <a:solidFill>
                  <a:srgbClr val="000000"/>
                </a:solidFill>
              </a:rPr>
              <a:t>Reduce vulnerability by managing disaster risk over the long run </a:t>
            </a:r>
          </a:p>
          <a:p>
            <a:pPr marL="228594" indent="-228594" defTabSz="1219170">
              <a:buClr>
                <a:srgbClr val="000000"/>
              </a:buClr>
              <a:buFont typeface="Arial" panose="020B0604020202020204" pitchFamily="34" charset="0"/>
              <a:buChar char="•"/>
            </a:pPr>
            <a:r>
              <a:rPr lang="en-US" kern="0" dirty="0">
                <a:solidFill>
                  <a:srgbClr val="000000"/>
                </a:solidFill>
              </a:rPr>
              <a:t>Forecast impending threats to improve preparation in the short term</a:t>
            </a:r>
          </a:p>
          <a:p>
            <a:pPr marL="228594" indent="-228594" defTabSz="1219170">
              <a:buClr>
                <a:srgbClr val="000000"/>
              </a:buClr>
              <a:buFont typeface="Arial" panose="020B0604020202020204" pitchFamily="34" charset="0"/>
              <a:buChar char="•"/>
            </a:pPr>
            <a:r>
              <a:rPr lang="en-US" kern="0" dirty="0">
                <a:solidFill>
                  <a:srgbClr val="000000"/>
                </a:solidFill>
              </a:rPr>
              <a:t>Respond to medical needs during the disaster</a:t>
            </a:r>
          </a:p>
          <a:p>
            <a:pPr marL="228594" indent="-228594" defTabSz="1219170">
              <a:buClr>
                <a:srgbClr val="000000"/>
              </a:buClr>
              <a:buFont typeface="Arial" panose="020B0604020202020204" pitchFamily="34" charset="0"/>
              <a:buChar char="•"/>
            </a:pPr>
            <a:r>
              <a:rPr lang="en-US" kern="0" dirty="0">
                <a:solidFill>
                  <a:srgbClr val="000000"/>
                </a:solidFill>
              </a:rPr>
              <a:t>Improve the resiliency of communities to restore health services after</a:t>
            </a:r>
          </a:p>
          <a:p>
            <a:pPr defTabSz="1219170">
              <a:buClr>
                <a:srgbClr val="000000"/>
              </a:buClr>
            </a:pPr>
            <a:endParaRPr lang="en-US" b="1" kern="0" dirty="0">
              <a:solidFill>
                <a:srgbClr val="000000"/>
              </a:solidFill>
            </a:endParaRPr>
          </a:p>
          <a:p>
            <a:pPr defTabSz="1219170">
              <a:buClr>
                <a:srgbClr val="000000"/>
              </a:buClr>
            </a:pPr>
            <a:r>
              <a:rPr lang="en-US" sz="1867" b="1" kern="0" dirty="0">
                <a:solidFill>
                  <a:srgbClr val="000000"/>
                </a:solidFill>
              </a:rPr>
              <a:t>Potential solutions</a:t>
            </a:r>
          </a:p>
          <a:p>
            <a:pPr marL="228594" indent="-228594" defTabSz="1219170">
              <a:buClr>
                <a:srgbClr val="000000"/>
              </a:buClr>
              <a:buFont typeface="Arial" panose="020B0604020202020204" pitchFamily="34" charset="0"/>
              <a:buChar char="•"/>
            </a:pPr>
            <a:r>
              <a:rPr lang="en-US" kern="0" dirty="0">
                <a:solidFill>
                  <a:srgbClr val="000000"/>
                </a:solidFill>
              </a:rPr>
              <a:t>Alert pharmacies to increase stocks of antibiotics, insulin, water, and vaccines based on predicted weather-related disruptions.</a:t>
            </a:r>
          </a:p>
          <a:p>
            <a:pPr marL="228594" indent="-228594" defTabSz="1219170">
              <a:buClr>
                <a:srgbClr val="000000"/>
              </a:buClr>
              <a:buFont typeface="Arial" panose="020B0604020202020204" pitchFamily="34" charset="0"/>
              <a:buChar char="•"/>
            </a:pPr>
            <a:r>
              <a:rPr lang="en-US" kern="0" dirty="0">
                <a:solidFill>
                  <a:srgbClr val="000000"/>
                </a:solidFill>
              </a:rPr>
              <a:t>Use analytics to predict the impact of disasters and educate communities on how to prepare for impending threats.</a:t>
            </a:r>
          </a:p>
          <a:p>
            <a:pPr marL="228594" indent="-228594" defTabSz="1219170">
              <a:buClr>
                <a:srgbClr val="000000"/>
              </a:buClr>
              <a:buFont typeface="Arial" panose="020B0604020202020204" pitchFamily="34" charset="0"/>
              <a:buChar char="•"/>
            </a:pPr>
            <a:r>
              <a:rPr lang="en-US" kern="0" dirty="0">
                <a:solidFill>
                  <a:srgbClr val="000000"/>
                </a:solidFill>
              </a:rPr>
              <a:t>Use visual recognition to assess the impact of a disaster and accelerate response, reducing time to build back better.</a:t>
            </a:r>
          </a:p>
          <a:p>
            <a:pPr marL="228594" indent="-228594" defTabSz="1219170">
              <a:buClr>
                <a:srgbClr val="000000"/>
              </a:buClr>
              <a:buFont typeface="Arial" panose="020B0604020202020204" pitchFamily="34" charset="0"/>
              <a:buChar char="•"/>
            </a:pPr>
            <a:r>
              <a:rPr lang="en-US" kern="0" dirty="0">
                <a:solidFill>
                  <a:srgbClr val="000000"/>
                </a:solidFill>
              </a:rPr>
              <a:t>Improve the efficiency, accountability, and resiliency of supply chains through blockchain technology.</a:t>
            </a:r>
          </a:p>
        </p:txBody>
      </p:sp>
      <p:sp>
        <p:nvSpPr>
          <p:cNvPr id="13" name="Rectangle 12">
            <a:extLst>
              <a:ext uri="{FF2B5EF4-FFF2-40B4-BE49-F238E27FC236}">
                <a16:creationId xmlns:a16="http://schemas.microsoft.com/office/drawing/2014/main" id="{F8B0F40F-170A-2F43-BDA0-A6C18A946599}"/>
              </a:ext>
            </a:extLst>
          </p:cNvPr>
          <p:cNvSpPr/>
          <p:nvPr/>
        </p:nvSpPr>
        <p:spPr>
          <a:xfrm>
            <a:off x="166483" y="799347"/>
            <a:ext cx="7589731" cy="954300"/>
          </a:xfrm>
          <a:prstGeom prst="rect">
            <a:avLst/>
          </a:prstGeom>
        </p:spPr>
        <p:txBody>
          <a:bodyPr wrap="square">
            <a:spAutoFit/>
          </a:bodyPr>
          <a:lstStyle/>
          <a:p>
            <a:r>
              <a:rPr lang="en-US" sz="1867" i="1" dirty="0"/>
              <a:t>Build a cloud, data, analytics, AI, IoT, or blockchain solution to improve natural disaster preparedness, response, or recovery focused on the health and well-being of individuals and communities. </a:t>
            </a:r>
            <a:endParaRPr lang="en-US" sz="2400" dirty="0"/>
          </a:p>
        </p:txBody>
      </p:sp>
    </p:spTree>
    <p:extLst>
      <p:ext uri="{BB962C8B-B14F-4D97-AF65-F5344CB8AC3E}">
        <p14:creationId xmlns:p14="http://schemas.microsoft.com/office/powerpoint/2010/main" val="2664631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FB03A6-4E4E-E747-AA58-BDD65669C102}"/>
              </a:ext>
            </a:extLst>
          </p:cNvPr>
          <p:cNvSpPr/>
          <p:nvPr/>
        </p:nvSpPr>
        <p:spPr>
          <a:xfrm>
            <a:off x="0" y="0"/>
            <a:ext cx="12192000" cy="745067"/>
          </a:xfrm>
          <a:prstGeom prst="rect">
            <a:avLst/>
          </a:prstGeom>
          <a:solidFill>
            <a:schemeClr val="bg1"/>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5" name="Title 1">
            <a:extLst>
              <a:ext uri="{FF2B5EF4-FFF2-40B4-BE49-F238E27FC236}">
                <a16:creationId xmlns:a16="http://schemas.microsoft.com/office/drawing/2014/main" id="{5116D355-9A5D-BA47-911D-47EFCDE171BD}"/>
              </a:ext>
            </a:extLst>
          </p:cNvPr>
          <p:cNvSpPr txBox="1">
            <a:spLocks/>
          </p:cNvSpPr>
          <p:nvPr/>
        </p:nvSpPr>
        <p:spPr>
          <a:xfrm>
            <a:off x="158248" y="211832"/>
            <a:ext cx="11880516" cy="377448"/>
          </a:xfrm>
          <a:prstGeom prst="rect">
            <a:avLst/>
          </a:prstGeom>
          <a:noFill/>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2800" b="1" dirty="0">
                <a:solidFill>
                  <a:srgbClr val="00B2EF"/>
                </a:solidFill>
              </a:rPr>
              <a:t>Call for Code 2019 Overall Schedule</a:t>
            </a:r>
            <a:endParaRPr lang="en-US" sz="2800" b="1" dirty="0"/>
          </a:p>
        </p:txBody>
      </p:sp>
      <p:grpSp>
        <p:nvGrpSpPr>
          <p:cNvPr id="31" name="Group 30">
            <a:extLst>
              <a:ext uri="{FF2B5EF4-FFF2-40B4-BE49-F238E27FC236}">
                <a16:creationId xmlns:a16="http://schemas.microsoft.com/office/drawing/2014/main" id="{A49B3AA0-BB67-AE43-8EBB-9CF55533FAB0}"/>
              </a:ext>
            </a:extLst>
          </p:cNvPr>
          <p:cNvGrpSpPr/>
          <p:nvPr/>
        </p:nvGrpSpPr>
        <p:grpSpPr>
          <a:xfrm>
            <a:off x="923554" y="1255533"/>
            <a:ext cx="9911755" cy="1010795"/>
            <a:chOff x="1002446" y="5507219"/>
            <a:chExt cx="9911755" cy="1010795"/>
          </a:xfrm>
        </p:grpSpPr>
        <p:cxnSp>
          <p:nvCxnSpPr>
            <p:cNvPr id="29" name="Straight Connector 28">
              <a:extLst>
                <a:ext uri="{FF2B5EF4-FFF2-40B4-BE49-F238E27FC236}">
                  <a16:creationId xmlns:a16="http://schemas.microsoft.com/office/drawing/2014/main" id="{B7E219C3-A70E-764D-875B-02E7618AABBF}"/>
                </a:ext>
              </a:extLst>
            </p:cNvPr>
            <p:cNvCxnSpPr>
              <a:cxnSpLocks/>
              <a:stCxn id="22" idx="2"/>
              <a:endCxn id="27" idx="6"/>
            </p:cNvCxnSpPr>
            <p:nvPr/>
          </p:nvCxnSpPr>
          <p:spPr>
            <a:xfrm>
              <a:off x="1647359" y="6420007"/>
              <a:ext cx="8631869" cy="18317"/>
            </a:xfrm>
            <a:prstGeom prst="line">
              <a:avLst/>
            </a:prstGeom>
            <a:ln>
              <a:solidFill>
                <a:schemeClr val="bg1"/>
              </a:solidFill>
              <a:prstDash val="sysDot"/>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6C01D14-9489-B94A-A078-E5B00F4300E3}"/>
                </a:ext>
              </a:extLst>
            </p:cNvPr>
            <p:cNvSpPr txBox="1"/>
            <p:nvPr/>
          </p:nvSpPr>
          <p:spPr>
            <a:xfrm>
              <a:off x="2725276" y="5507219"/>
              <a:ext cx="1453994" cy="679610"/>
            </a:xfrm>
            <a:prstGeom prst="rect">
              <a:avLst/>
            </a:prstGeom>
            <a:noFill/>
            <a:ln>
              <a:noFill/>
            </a:ln>
          </p:spPr>
          <p:txBody>
            <a:bodyPr wrap="square" rtlCol="0" anchor="b">
              <a:noAutofit/>
            </a:bodyPr>
            <a:lstStyle/>
            <a:p>
              <a:pPr algn="ctr" defTabSz="914621">
                <a:lnSpc>
                  <a:spcPts val="453"/>
                </a:lnSpc>
                <a:spcAft>
                  <a:spcPts val="800"/>
                </a:spcAft>
              </a:pPr>
              <a:r>
                <a:rPr lang="en-US" sz="1200" b="1" dirty="0">
                  <a:solidFill>
                    <a:schemeClr val="bg1"/>
                  </a:solidFill>
                  <a:latin typeface="IBM Plex Sans" charset="0"/>
                  <a:ea typeface="IBM Plex Sans" charset="0"/>
                  <a:cs typeface="IBM Plex Sans" charset="0"/>
                </a:rPr>
                <a:t>Call for Code</a:t>
              </a:r>
            </a:p>
            <a:p>
              <a:pPr algn="ctr" defTabSz="914621">
                <a:lnSpc>
                  <a:spcPts val="453"/>
                </a:lnSpc>
                <a:spcAft>
                  <a:spcPts val="800"/>
                </a:spcAft>
              </a:pPr>
              <a:r>
                <a:rPr lang="en-US" sz="1200" b="1" dirty="0">
                  <a:solidFill>
                    <a:schemeClr val="bg1"/>
                  </a:solidFill>
                  <a:latin typeface="IBM Plex Sans" charset="0"/>
                  <a:ea typeface="IBM Plex Sans" charset="0"/>
                  <a:cs typeface="IBM Plex Sans" charset="0"/>
                </a:rPr>
                <a:t>challenge opens</a:t>
              </a:r>
            </a:p>
            <a:p>
              <a:pPr algn="ctr" defTabSz="914621">
                <a:lnSpc>
                  <a:spcPts val="453"/>
                </a:lnSpc>
                <a:spcAft>
                  <a:spcPts val="800"/>
                </a:spcAft>
              </a:pPr>
              <a:endParaRPr lang="en-US" sz="1200" dirty="0">
                <a:solidFill>
                  <a:schemeClr val="bg1"/>
                </a:solidFill>
                <a:latin typeface="IBM Plex Sans" charset="0"/>
                <a:ea typeface="IBM Plex Sans" charset="0"/>
                <a:cs typeface="IBM Plex Sans" charset="0"/>
              </a:endParaRPr>
            </a:p>
            <a:p>
              <a:pPr algn="ctr" defTabSz="914621">
                <a:lnSpc>
                  <a:spcPts val="453"/>
                </a:lnSpc>
                <a:spcAft>
                  <a:spcPts val="800"/>
                </a:spcAft>
              </a:pPr>
              <a:r>
                <a:rPr lang="en-US" sz="1200" dirty="0">
                  <a:solidFill>
                    <a:schemeClr val="bg1"/>
                  </a:solidFill>
                  <a:latin typeface="IBM Plex Sans" charset="0"/>
                  <a:ea typeface="IBM Plex Sans" charset="0"/>
                  <a:cs typeface="IBM Plex Sans" charset="0"/>
                </a:rPr>
                <a:t>March 25</a:t>
              </a:r>
            </a:p>
          </p:txBody>
        </p:sp>
        <p:sp>
          <p:nvSpPr>
            <p:cNvPr id="16" name="TextBox 15">
              <a:extLst>
                <a:ext uri="{FF2B5EF4-FFF2-40B4-BE49-F238E27FC236}">
                  <a16:creationId xmlns:a16="http://schemas.microsoft.com/office/drawing/2014/main" id="{30A03A87-31E7-AD4D-8983-C8ED54BA53DE}"/>
                </a:ext>
              </a:extLst>
            </p:cNvPr>
            <p:cNvSpPr txBox="1"/>
            <p:nvPr/>
          </p:nvSpPr>
          <p:spPr>
            <a:xfrm>
              <a:off x="4609791" y="5673932"/>
              <a:ext cx="1106483" cy="512897"/>
            </a:xfrm>
            <a:prstGeom prst="rect">
              <a:avLst/>
            </a:prstGeom>
            <a:noFill/>
          </p:spPr>
          <p:txBody>
            <a:bodyPr wrap="square" rtlCol="0" anchor="b">
              <a:noAutofit/>
            </a:bodyPr>
            <a:lstStyle/>
            <a:p>
              <a:pPr algn="ctr" defTabSz="914621">
                <a:lnSpc>
                  <a:spcPts val="453"/>
                </a:lnSpc>
                <a:spcAft>
                  <a:spcPts val="800"/>
                </a:spcAft>
              </a:pPr>
              <a:r>
                <a:rPr lang="en-US" sz="1200" b="1" dirty="0">
                  <a:solidFill>
                    <a:schemeClr val="bg1"/>
                  </a:solidFill>
                  <a:latin typeface="IBM Plex Sans" charset="0"/>
                  <a:ea typeface="IBM Plex Sans" charset="0"/>
                  <a:cs typeface="IBM Plex Sans" charset="0"/>
                </a:rPr>
                <a:t>MOU Signed</a:t>
              </a:r>
            </a:p>
            <a:p>
              <a:pPr algn="ctr" defTabSz="914621">
                <a:lnSpc>
                  <a:spcPts val="453"/>
                </a:lnSpc>
                <a:spcAft>
                  <a:spcPts val="800"/>
                </a:spcAft>
              </a:pPr>
              <a:endParaRPr lang="en-US" sz="1200" dirty="0">
                <a:solidFill>
                  <a:schemeClr val="bg1"/>
                </a:solidFill>
                <a:latin typeface="IBM Plex Sans" charset="0"/>
                <a:ea typeface="IBM Plex Sans" charset="0"/>
                <a:cs typeface="IBM Plex Sans" charset="0"/>
              </a:endParaRPr>
            </a:p>
            <a:p>
              <a:pPr algn="ctr" defTabSz="914621">
                <a:lnSpc>
                  <a:spcPts val="453"/>
                </a:lnSpc>
                <a:spcAft>
                  <a:spcPts val="800"/>
                </a:spcAft>
              </a:pPr>
              <a:r>
                <a:rPr lang="en-US" sz="1200" dirty="0">
                  <a:solidFill>
                    <a:schemeClr val="bg1"/>
                  </a:solidFill>
                  <a:latin typeface="IBM Plex Sans" charset="0"/>
                  <a:ea typeface="IBM Plex Sans" charset="0"/>
                  <a:cs typeface="IBM Plex Sans" charset="0"/>
                </a:rPr>
                <a:t>April 15</a:t>
              </a:r>
            </a:p>
          </p:txBody>
        </p:sp>
        <p:sp>
          <p:nvSpPr>
            <p:cNvPr id="17" name="TextBox 16">
              <a:extLst>
                <a:ext uri="{FF2B5EF4-FFF2-40B4-BE49-F238E27FC236}">
                  <a16:creationId xmlns:a16="http://schemas.microsoft.com/office/drawing/2014/main" id="{206DE170-F738-184A-8C72-AC24E39F9D10}"/>
                </a:ext>
              </a:extLst>
            </p:cNvPr>
            <p:cNvSpPr txBox="1"/>
            <p:nvPr/>
          </p:nvSpPr>
          <p:spPr>
            <a:xfrm>
              <a:off x="6074904" y="5507219"/>
              <a:ext cx="1451845" cy="679610"/>
            </a:xfrm>
            <a:prstGeom prst="rect">
              <a:avLst/>
            </a:prstGeom>
            <a:noFill/>
          </p:spPr>
          <p:txBody>
            <a:bodyPr wrap="square" rtlCol="0" anchor="b">
              <a:noAutofit/>
            </a:bodyPr>
            <a:lstStyle/>
            <a:p>
              <a:pPr algn="ctr" defTabSz="914621">
                <a:lnSpc>
                  <a:spcPts val="453"/>
                </a:lnSpc>
                <a:spcAft>
                  <a:spcPts val="800"/>
                </a:spcAft>
              </a:pPr>
              <a:r>
                <a:rPr lang="en-US" sz="1200" b="1" dirty="0">
                  <a:solidFill>
                    <a:schemeClr val="bg1"/>
                  </a:solidFill>
                  <a:latin typeface="IBM Plex Sans" charset="0"/>
                  <a:ea typeface="IBM Plex Sans" charset="0"/>
                  <a:cs typeface="IBM Plex Sans" charset="0"/>
                </a:rPr>
                <a:t>Submission</a:t>
              </a:r>
            </a:p>
            <a:p>
              <a:pPr algn="ctr" defTabSz="914621">
                <a:lnSpc>
                  <a:spcPts val="453"/>
                </a:lnSpc>
                <a:spcAft>
                  <a:spcPts val="800"/>
                </a:spcAft>
              </a:pPr>
              <a:r>
                <a:rPr lang="en-US" sz="1200" b="1" dirty="0">
                  <a:solidFill>
                    <a:schemeClr val="bg1"/>
                  </a:solidFill>
                  <a:latin typeface="IBM Plex Sans" charset="0"/>
                  <a:ea typeface="IBM Plex Sans" charset="0"/>
                  <a:cs typeface="IBM Plex Sans" charset="0"/>
                </a:rPr>
                <a:t>deadline</a:t>
              </a:r>
            </a:p>
            <a:p>
              <a:pPr algn="ctr" defTabSz="914621">
                <a:lnSpc>
                  <a:spcPts val="453"/>
                </a:lnSpc>
                <a:spcAft>
                  <a:spcPts val="800"/>
                </a:spcAft>
              </a:pPr>
              <a:endParaRPr lang="en-US" sz="1200" dirty="0">
                <a:solidFill>
                  <a:schemeClr val="bg1"/>
                </a:solidFill>
                <a:latin typeface="IBM Plex Sans" charset="0"/>
                <a:ea typeface="IBM Plex Sans" charset="0"/>
                <a:cs typeface="IBM Plex Sans" charset="0"/>
              </a:endParaRPr>
            </a:p>
            <a:p>
              <a:pPr algn="ctr" defTabSz="914621">
                <a:lnSpc>
                  <a:spcPts val="453"/>
                </a:lnSpc>
                <a:spcAft>
                  <a:spcPts val="800"/>
                </a:spcAft>
              </a:pPr>
              <a:r>
                <a:rPr lang="en-US" sz="1200" dirty="0">
                  <a:solidFill>
                    <a:schemeClr val="bg1"/>
                  </a:solidFill>
                  <a:latin typeface="IBM Plex Sans" charset="0"/>
                  <a:ea typeface="IBM Plex Sans" charset="0"/>
                  <a:cs typeface="IBM Plex Sans" charset="0"/>
                </a:rPr>
                <a:t>July 29</a:t>
              </a:r>
            </a:p>
          </p:txBody>
        </p:sp>
        <p:sp>
          <p:nvSpPr>
            <p:cNvPr id="18" name="TextBox 17">
              <a:extLst>
                <a:ext uri="{FF2B5EF4-FFF2-40B4-BE49-F238E27FC236}">
                  <a16:creationId xmlns:a16="http://schemas.microsoft.com/office/drawing/2014/main" id="{C0ED3B30-CDCB-784C-B36E-A4674E7FC295}"/>
                </a:ext>
              </a:extLst>
            </p:cNvPr>
            <p:cNvSpPr txBox="1"/>
            <p:nvPr/>
          </p:nvSpPr>
          <p:spPr>
            <a:xfrm>
              <a:off x="7747571" y="5673932"/>
              <a:ext cx="1451844" cy="512897"/>
            </a:xfrm>
            <a:prstGeom prst="rect">
              <a:avLst/>
            </a:prstGeom>
            <a:noFill/>
          </p:spPr>
          <p:txBody>
            <a:bodyPr wrap="square" rtlCol="0" anchor="b">
              <a:noAutofit/>
            </a:bodyPr>
            <a:lstStyle/>
            <a:p>
              <a:pPr algn="ctr" defTabSz="914621">
                <a:lnSpc>
                  <a:spcPts val="453"/>
                </a:lnSpc>
                <a:spcAft>
                  <a:spcPts val="800"/>
                </a:spcAft>
              </a:pPr>
              <a:r>
                <a:rPr lang="en-US" sz="1200" b="1" dirty="0">
                  <a:solidFill>
                    <a:schemeClr val="bg1"/>
                  </a:solidFill>
                  <a:latin typeface="IBM Plex Sans" charset="0"/>
                  <a:ea typeface="IBM Plex Sans" charset="0"/>
                  <a:cs typeface="IBM Plex Sans" charset="0"/>
                </a:rPr>
                <a:t>Judging begins</a:t>
              </a:r>
            </a:p>
            <a:p>
              <a:pPr algn="ctr" defTabSz="914621">
                <a:lnSpc>
                  <a:spcPts val="453"/>
                </a:lnSpc>
                <a:spcAft>
                  <a:spcPts val="800"/>
                </a:spcAft>
              </a:pPr>
              <a:endParaRPr lang="en-US" sz="1200" dirty="0">
                <a:solidFill>
                  <a:schemeClr val="bg1"/>
                </a:solidFill>
                <a:latin typeface="IBM Plex Sans" charset="0"/>
                <a:ea typeface="IBM Plex Sans" charset="0"/>
                <a:cs typeface="IBM Plex Sans" charset="0"/>
              </a:endParaRPr>
            </a:p>
            <a:p>
              <a:pPr algn="ctr" defTabSz="914621">
                <a:lnSpc>
                  <a:spcPts val="453"/>
                </a:lnSpc>
                <a:spcAft>
                  <a:spcPts val="800"/>
                </a:spcAft>
              </a:pPr>
              <a:r>
                <a:rPr lang="en-US" sz="1200" dirty="0">
                  <a:solidFill>
                    <a:schemeClr val="bg1"/>
                  </a:solidFill>
                  <a:latin typeface="IBM Plex Sans" charset="0"/>
                  <a:ea typeface="IBM Plex Sans" charset="0"/>
                  <a:cs typeface="IBM Plex Sans" charset="0"/>
                </a:rPr>
                <a:t>August</a:t>
              </a:r>
            </a:p>
          </p:txBody>
        </p:sp>
        <p:sp>
          <p:nvSpPr>
            <p:cNvPr id="19" name="TextBox 18">
              <a:extLst>
                <a:ext uri="{FF2B5EF4-FFF2-40B4-BE49-F238E27FC236}">
                  <a16:creationId xmlns:a16="http://schemas.microsoft.com/office/drawing/2014/main" id="{AF8828FC-FD78-E543-83EC-33D043BEE466}"/>
                </a:ext>
              </a:extLst>
            </p:cNvPr>
            <p:cNvSpPr txBox="1"/>
            <p:nvPr/>
          </p:nvSpPr>
          <p:spPr>
            <a:xfrm>
              <a:off x="9462356" y="5507219"/>
              <a:ext cx="1451845" cy="679610"/>
            </a:xfrm>
            <a:prstGeom prst="rect">
              <a:avLst/>
            </a:prstGeom>
            <a:noFill/>
          </p:spPr>
          <p:txBody>
            <a:bodyPr wrap="square" rtlCol="0" anchor="b">
              <a:noAutofit/>
            </a:bodyPr>
            <a:lstStyle/>
            <a:p>
              <a:pPr algn="ctr" defTabSz="914621">
                <a:lnSpc>
                  <a:spcPts val="453"/>
                </a:lnSpc>
                <a:spcAft>
                  <a:spcPts val="800"/>
                </a:spcAft>
              </a:pPr>
              <a:r>
                <a:rPr lang="en-US" sz="1200" b="1" dirty="0">
                  <a:solidFill>
                    <a:schemeClr val="bg1"/>
                  </a:solidFill>
                  <a:latin typeface="IBM Plex Sans" charset="0"/>
                  <a:ea typeface="IBM Plex Sans" charset="0"/>
                  <a:cs typeface="IBM Plex Sans" charset="0"/>
                </a:rPr>
                <a:t>Winners are</a:t>
              </a:r>
            </a:p>
            <a:p>
              <a:pPr algn="ctr" defTabSz="914621">
                <a:lnSpc>
                  <a:spcPts val="453"/>
                </a:lnSpc>
                <a:spcAft>
                  <a:spcPts val="800"/>
                </a:spcAft>
              </a:pPr>
              <a:r>
                <a:rPr lang="en-US" sz="1200" b="1" dirty="0">
                  <a:solidFill>
                    <a:schemeClr val="bg1"/>
                  </a:solidFill>
                  <a:latin typeface="IBM Plex Sans" charset="0"/>
                  <a:ea typeface="IBM Plex Sans" charset="0"/>
                  <a:cs typeface="IBM Plex Sans" charset="0"/>
                </a:rPr>
                <a:t>announced</a:t>
              </a:r>
            </a:p>
            <a:p>
              <a:pPr algn="ctr" defTabSz="914621">
                <a:lnSpc>
                  <a:spcPts val="453"/>
                </a:lnSpc>
                <a:spcAft>
                  <a:spcPts val="800"/>
                </a:spcAft>
              </a:pPr>
              <a:endParaRPr lang="en-US" sz="1200" dirty="0">
                <a:solidFill>
                  <a:schemeClr val="bg1"/>
                </a:solidFill>
                <a:latin typeface="IBM Plex Sans" charset="0"/>
                <a:ea typeface="IBM Plex Sans" charset="0"/>
                <a:cs typeface="IBM Plex Sans" charset="0"/>
              </a:endParaRPr>
            </a:p>
            <a:p>
              <a:pPr algn="ctr" defTabSz="914621">
                <a:lnSpc>
                  <a:spcPts val="453"/>
                </a:lnSpc>
                <a:spcAft>
                  <a:spcPts val="800"/>
                </a:spcAft>
              </a:pPr>
              <a:r>
                <a:rPr lang="en-US" sz="1200" dirty="0">
                  <a:solidFill>
                    <a:schemeClr val="bg1"/>
                  </a:solidFill>
                  <a:latin typeface="IBM Plex Sans" charset="0"/>
                  <a:ea typeface="IBM Plex Sans" charset="0"/>
                  <a:cs typeface="IBM Plex Sans" charset="0"/>
                </a:rPr>
                <a:t>October</a:t>
              </a:r>
            </a:p>
          </p:txBody>
        </p:sp>
        <p:sp>
          <p:nvSpPr>
            <p:cNvPr id="21" name="TextBox 20">
              <a:extLst>
                <a:ext uri="{FF2B5EF4-FFF2-40B4-BE49-F238E27FC236}">
                  <a16:creationId xmlns:a16="http://schemas.microsoft.com/office/drawing/2014/main" id="{59782BC3-6EFF-F84E-ACC6-A9C222ACD510}"/>
                </a:ext>
              </a:extLst>
            </p:cNvPr>
            <p:cNvSpPr txBox="1"/>
            <p:nvPr/>
          </p:nvSpPr>
          <p:spPr>
            <a:xfrm>
              <a:off x="1002446" y="5507219"/>
              <a:ext cx="1451845" cy="679610"/>
            </a:xfrm>
            <a:prstGeom prst="rect">
              <a:avLst/>
            </a:prstGeom>
            <a:noFill/>
          </p:spPr>
          <p:txBody>
            <a:bodyPr wrap="square" rtlCol="0" anchor="b">
              <a:noAutofit/>
            </a:bodyPr>
            <a:lstStyle/>
            <a:p>
              <a:pPr algn="ctr" defTabSz="914621">
                <a:lnSpc>
                  <a:spcPts val="453"/>
                </a:lnSpc>
                <a:spcAft>
                  <a:spcPts val="800"/>
                </a:spcAft>
              </a:pPr>
              <a:r>
                <a:rPr lang="en-US" sz="1200" b="1" dirty="0">
                  <a:solidFill>
                    <a:schemeClr val="bg1"/>
                  </a:solidFill>
                  <a:latin typeface="IBM Plex Sans" charset="0"/>
                  <a:ea typeface="IBM Plex Sans" charset="0"/>
                  <a:cs typeface="IBM Plex Sans" charset="0"/>
                </a:rPr>
                <a:t>Call for Code</a:t>
              </a:r>
            </a:p>
            <a:p>
              <a:pPr algn="ctr" defTabSz="914621">
                <a:lnSpc>
                  <a:spcPts val="453"/>
                </a:lnSpc>
                <a:spcAft>
                  <a:spcPts val="800"/>
                </a:spcAft>
              </a:pPr>
              <a:r>
                <a:rPr lang="en-US" sz="1200" b="1" dirty="0">
                  <a:solidFill>
                    <a:schemeClr val="bg1"/>
                  </a:solidFill>
                  <a:latin typeface="IBM Plex Sans" charset="0"/>
                  <a:ea typeface="IBM Plex Sans" charset="0"/>
                  <a:cs typeface="IBM Plex Sans" charset="0"/>
                </a:rPr>
                <a:t>challenge issued</a:t>
              </a:r>
            </a:p>
            <a:p>
              <a:pPr algn="ctr" defTabSz="914621">
                <a:lnSpc>
                  <a:spcPts val="453"/>
                </a:lnSpc>
                <a:spcAft>
                  <a:spcPts val="800"/>
                </a:spcAft>
              </a:pPr>
              <a:endParaRPr lang="en-US" sz="1200" dirty="0">
                <a:solidFill>
                  <a:schemeClr val="bg1"/>
                </a:solidFill>
                <a:latin typeface="IBM Plex Sans" charset="0"/>
                <a:ea typeface="IBM Plex Sans" charset="0"/>
                <a:cs typeface="IBM Plex Sans" charset="0"/>
              </a:endParaRPr>
            </a:p>
            <a:p>
              <a:pPr algn="ctr" defTabSz="914621">
                <a:lnSpc>
                  <a:spcPts val="453"/>
                </a:lnSpc>
                <a:spcAft>
                  <a:spcPts val="800"/>
                </a:spcAft>
              </a:pPr>
              <a:r>
                <a:rPr lang="en-US" sz="1200" dirty="0">
                  <a:solidFill>
                    <a:schemeClr val="bg1"/>
                  </a:solidFill>
                  <a:latin typeface="IBM Plex Sans" charset="0"/>
                  <a:ea typeface="IBM Plex Sans" charset="0"/>
                  <a:cs typeface="IBM Plex Sans" charset="0"/>
                </a:rPr>
                <a:t>February 12</a:t>
              </a:r>
            </a:p>
          </p:txBody>
        </p:sp>
        <p:sp>
          <p:nvSpPr>
            <p:cNvPr id="22" name="Oval 21">
              <a:extLst>
                <a:ext uri="{FF2B5EF4-FFF2-40B4-BE49-F238E27FC236}">
                  <a16:creationId xmlns:a16="http://schemas.microsoft.com/office/drawing/2014/main" id="{E7A9D281-DF32-F640-9FB8-87D02FD8F564}"/>
                </a:ext>
              </a:extLst>
            </p:cNvPr>
            <p:cNvSpPr/>
            <p:nvPr/>
          </p:nvSpPr>
          <p:spPr>
            <a:xfrm>
              <a:off x="1647359" y="6340317"/>
              <a:ext cx="162020" cy="159380"/>
            </a:xfrm>
            <a:prstGeom prst="ellipse">
              <a:avLst/>
            </a:prstGeom>
            <a:solidFill>
              <a:srgbClr val="00B2EF"/>
            </a:solidFill>
          </p:spPr>
          <p:txBody>
            <a:bodyPr wrap="square" lIns="0" tIns="0" rIns="0" bIns="0" rtlCol="0" anchor="ctr">
              <a:noAutofit/>
            </a:bodyPr>
            <a:lstStyle/>
            <a:p>
              <a:pPr algn="ctr" defTabSz="914621"/>
              <a:endParaRPr lang="en-US" sz="800" dirty="0">
                <a:solidFill>
                  <a:srgbClr val="00B2EF"/>
                </a:solidFill>
                <a:latin typeface="Arial"/>
                <a:cs typeface="Arial"/>
              </a:endParaRPr>
            </a:p>
          </p:txBody>
        </p:sp>
        <p:sp>
          <p:nvSpPr>
            <p:cNvPr id="23" name="Oval 22">
              <a:extLst>
                <a:ext uri="{FF2B5EF4-FFF2-40B4-BE49-F238E27FC236}">
                  <a16:creationId xmlns:a16="http://schemas.microsoft.com/office/drawing/2014/main" id="{5F65F0A3-F408-3841-9AC5-6F4E808EED86}"/>
                </a:ext>
              </a:extLst>
            </p:cNvPr>
            <p:cNvSpPr/>
            <p:nvPr/>
          </p:nvSpPr>
          <p:spPr>
            <a:xfrm>
              <a:off x="3367237" y="6349476"/>
              <a:ext cx="162020" cy="159380"/>
            </a:xfrm>
            <a:prstGeom prst="ellipse">
              <a:avLst/>
            </a:prstGeom>
            <a:solidFill>
              <a:srgbClr val="00B2EF"/>
            </a:solidFill>
          </p:spPr>
          <p:txBody>
            <a:bodyPr wrap="square" lIns="0" tIns="0" rIns="0" bIns="0" rtlCol="0" anchor="ctr">
              <a:noAutofit/>
            </a:bodyPr>
            <a:lstStyle/>
            <a:p>
              <a:pPr algn="ctr" defTabSz="914621"/>
              <a:endParaRPr lang="en-US" sz="800" dirty="0">
                <a:solidFill>
                  <a:srgbClr val="00B2EF"/>
                </a:solidFill>
                <a:latin typeface="Arial"/>
                <a:cs typeface="Arial"/>
              </a:endParaRPr>
            </a:p>
          </p:txBody>
        </p:sp>
        <p:sp>
          <p:nvSpPr>
            <p:cNvPr id="24" name="Oval 23">
              <a:extLst>
                <a:ext uri="{FF2B5EF4-FFF2-40B4-BE49-F238E27FC236}">
                  <a16:creationId xmlns:a16="http://schemas.microsoft.com/office/drawing/2014/main" id="{24D6B1AC-B91E-6749-9AC9-1858FBBE09FD}"/>
                </a:ext>
              </a:extLst>
            </p:cNvPr>
            <p:cNvSpPr/>
            <p:nvPr/>
          </p:nvSpPr>
          <p:spPr>
            <a:xfrm>
              <a:off x="5082023" y="6349476"/>
              <a:ext cx="162020" cy="159380"/>
            </a:xfrm>
            <a:prstGeom prst="ellipse">
              <a:avLst/>
            </a:prstGeom>
            <a:solidFill>
              <a:srgbClr val="00B2EF"/>
            </a:solidFill>
          </p:spPr>
          <p:txBody>
            <a:bodyPr wrap="square" lIns="0" tIns="0" rIns="0" bIns="0" rtlCol="0" anchor="ctr">
              <a:noAutofit/>
            </a:bodyPr>
            <a:lstStyle/>
            <a:p>
              <a:pPr algn="ctr" defTabSz="914621"/>
              <a:endParaRPr lang="en-US" sz="800" dirty="0">
                <a:solidFill>
                  <a:srgbClr val="00B2EF"/>
                </a:solidFill>
                <a:latin typeface="Arial"/>
                <a:cs typeface="Arial"/>
              </a:endParaRPr>
            </a:p>
          </p:txBody>
        </p:sp>
        <p:sp>
          <p:nvSpPr>
            <p:cNvPr id="25" name="Oval 24">
              <a:extLst>
                <a:ext uri="{FF2B5EF4-FFF2-40B4-BE49-F238E27FC236}">
                  <a16:creationId xmlns:a16="http://schemas.microsoft.com/office/drawing/2014/main" id="{5DD37F58-329E-CB43-9C64-1452C286A513}"/>
                </a:ext>
              </a:extLst>
            </p:cNvPr>
            <p:cNvSpPr/>
            <p:nvPr/>
          </p:nvSpPr>
          <p:spPr>
            <a:xfrm>
              <a:off x="6737253" y="6358634"/>
              <a:ext cx="162020" cy="159380"/>
            </a:xfrm>
            <a:prstGeom prst="ellipse">
              <a:avLst/>
            </a:prstGeom>
            <a:solidFill>
              <a:srgbClr val="00B2EF"/>
            </a:solidFill>
          </p:spPr>
          <p:txBody>
            <a:bodyPr wrap="square" lIns="0" tIns="0" rIns="0" bIns="0" rtlCol="0" anchor="ctr">
              <a:noAutofit/>
            </a:bodyPr>
            <a:lstStyle/>
            <a:p>
              <a:pPr algn="ctr" defTabSz="914621"/>
              <a:endParaRPr lang="en-US" sz="800" dirty="0">
                <a:solidFill>
                  <a:srgbClr val="00B2EF"/>
                </a:solidFill>
                <a:latin typeface="Arial"/>
                <a:cs typeface="Arial"/>
              </a:endParaRPr>
            </a:p>
          </p:txBody>
        </p:sp>
        <p:sp>
          <p:nvSpPr>
            <p:cNvPr id="26" name="Oval 25">
              <a:extLst>
                <a:ext uri="{FF2B5EF4-FFF2-40B4-BE49-F238E27FC236}">
                  <a16:creationId xmlns:a16="http://schemas.microsoft.com/office/drawing/2014/main" id="{E3362D84-A036-0A43-B546-A238DDF61F54}"/>
                </a:ext>
              </a:extLst>
            </p:cNvPr>
            <p:cNvSpPr/>
            <p:nvPr/>
          </p:nvSpPr>
          <p:spPr>
            <a:xfrm>
              <a:off x="8392483" y="6358634"/>
              <a:ext cx="162020" cy="159380"/>
            </a:xfrm>
            <a:prstGeom prst="ellipse">
              <a:avLst/>
            </a:prstGeom>
            <a:solidFill>
              <a:srgbClr val="00B2EF"/>
            </a:solidFill>
          </p:spPr>
          <p:txBody>
            <a:bodyPr wrap="square" lIns="0" tIns="0" rIns="0" bIns="0" rtlCol="0" anchor="ctr">
              <a:noAutofit/>
            </a:bodyPr>
            <a:lstStyle/>
            <a:p>
              <a:pPr algn="ctr" defTabSz="914621"/>
              <a:endParaRPr lang="en-US" sz="800" dirty="0">
                <a:solidFill>
                  <a:srgbClr val="00B2EF"/>
                </a:solidFill>
                <a:latin typeface="Arial"/>
                <a:cs typeface="Arial"/>
              </a:endParaRPr>
            </a:p>
          </p:txBody>
        </p:sp>
        <p:sp>
          <p:nvSpPr>
            <p:cNvPr id="27" name="Oval 26">
              <a:extLst>
                <a:ext uri="{FF2B5EF4-FFF2-40B4-BE49-F238E27FC236}">
                  <a16:creationId xmlns:a16="http://schemas.microsoft.com/office/drawing/2014/main" id="{717B0801-46D6-8447-9E34-A0E41D634197}"/>
                </a:ext>
              </a:extLst>
            </p:cNvPr>
            <p:cNvSpPr/>
            <p:nvPr/>
          </p:nvSpPr>
          <p:spPr>
            <a:xfrm>
              <a:off x="10117208" y="6358634"/>
              <a:ext cx="162020" cy="159380"/>
            </a:xfrm>
            <a:prstGeom prst="ellipse">
              <a:avLst/>
            </a:prstGeom>
            <a:solidFill>
              <a:srgbClr val="00B2EF"/>
            </a:solidFill>
          </p:spPr>
          <p:txBody>
            <a:bodyPr wrap="square" lIns="0" tIns="0" rIns="0" bIns="0" rtlCol="0" anchor="ctr">
              <a:noAutofit/>
            </a:bodyPr>
            <a:lstStyle/>
            <a:p>
              <a:pPr algn="ctr" defTabSz="914621"/>
              <a:endParaRPr lang="en-US" sz="800" dirty="0">
                <a:solidFill>
                  <a:srgbClr val="00B2EF"/>
                </a:solidFill>
                <a:latin typeface="Arial"/>
                <a:cs typeface="Arial"/>
              </a:endParaRPr>
            </a:p>
          </p:txBody>
        </p:sp>
      </p:grpSp>
      <p:pic>
        <p:nvPicPr>
          <p:cNvPr id="32" name="Picture Placeholder 6">
            <a:extLst>
              <a:ext uri="{FF2B5EF4-FFF2-40B4-BE49-F238E27FC236}">
                <a16:creationId xmlns:a16="http://schemas.microsoft.com/office/drawing/2014/main" id="{7BA4E078-EB4E-7740-A22B-D09BD42623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58467" y="2346018"/>
            <a:ext cx="3851868" cy="4333352"/>
          </a:xfrm>
          <a:prstGeom prst="rect">
            <a:avLst/>
          </a:prstGeom>
        </p:spPr>
      </p:pic>
    </p:spTree>
    <p:extLst>
      <p:ext uri="{BB962C8B-B14F-4D97-AF65-F5344CB8AC3E}">
        <p14:creationId xmlns:p14="http://schemas.microsoft.com/office/powerpoint/2010/main" val="24641504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BLK_BACKGROUND_2017" val="2benAVMf"/>
  <p:tag name="ARTICULATE_SLIDE_COUNT" val="20"/>
  <p:tag name="ARTICULATE_DESIGN_ID_1_BLK_BACKGROUND_2017" val="U8utixHa"/>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IBM Developer 2018 whit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C2C45231-37E9-A541-BB83-9D5556E9285C}"/>
    </a:ext>
  </a:extLst>
</a:theme>
</file>

<file path=ppt/theme/theme4.xml><?xml version="1.0" encoding="utf-8"?>
<a:theme xmlns:a="http://schemas.openxmlformats.org/drawingml/2006/main" name="2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5.xml><?xml version="1.0" encoding="utf-8"?>
<a:theme xmlns:a="http://schemas.openxmlformats.org/drawingml/2006/main" name="3_blk_background_2017">
  <a:themeElements>
    <a:clrScheme name="Custom 4">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92F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4_blk_background_2017">
  <a:themeElements>
    <a:clrScheme name="Call for Code">
      <a:dk1>
        <a:srgbClr val="101820"/>
      </a:dk1>
      <a:lt1>
        <a:srgbClr val="FFFFFF"/>
      </a:lt1>
      <a:dk2>
        <a:srgbClr val="101820"/>
      </a:dk2>
      <a:lt2>
        <a:srgbClr val="FFFFFF"/>
      </a:lt2>
      <a:accent1>
        <a:srgbClr val="5C88DA"/>
      </a:accent1>
      <a:accent2>
        <a:srgbClr val="83BD00"/>
      </a:accent2>
      <a:accent3>
        <a:srgbClr val="FF8200"/>
      </a:accent3>
      <a:accent4>
        <a:srgbClr val="009CDE"/>
      </a:accent4>
      <a:accent5>
        <a:srgbClr val="59CBE8"/>
      </a:accent5>
      <a:accent6>
        <a:srgbClr val="5C068C"/>
      </a:accent6>
      <a:hlink>
        <a:srgbClr val="0563C1"/>
      </a:hlink>
      <a:folHlink>
        <a:srgbClr val="954F72"/>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13205</TotalTime>
  <Words>1945</Words>
  <Application>Microsoft Macintosh PowerPoint</Application>
  <PresentationFormat>Widescreen</PresentationFormat>
  <Paragraphs>302</Paragraphs>
  <Slides>20</Slides>
  <Notes>20</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20</vt:i4>
      </vt:variant>
    </vt:vector>
  </HeadingPairs>
  <TitlesOfParts>
    <vt:vector size="41" baseType="lpstr">
      <vt:lpstr>.AppleSystemUIFont</vt:lpstr>
      <vt:lpstr>Arial</vt:lpstr>
      <vt:lpstr>Arial Regular</vt:lpstr>
      <vt:lpstr>Avenir Heavy</vt:lpstr>
      <vt:lpstr>Avenir Medium</vt:lpstr>
      <vt:lpstr>Calibri</vt:lpstr>
      <vt:lpstr>Calibri Light</vt:lpstr>
      <vt:lpstr>Helvetica Neue Medium</vt:lpstr>
      <vt:lpstr>HelvNeue Light for IBM</vt:lpstr>
      <vt:lpstr>IBM Plex Mono Light</vt:lpstr>
      <vt:lpstr>IBM Plex Sans</vt:lpstr>
      <vt:lpstr>IBM Plex Sans Bold</vt:lpstr>
      <vt:lpstr>IBM Plex Sans Light</vt:lpstr>
      <vt:lpstr>ibm-plex-sans</vt:lpstr>
      <vt:lpstr>Wingdings</vt:lpstr>
      <vt:lpstr>blk_background_2017</vt:lpstr>
      <vt:lpstr>1_blk_background_2017</vt:lpstr>
      <vt:lpstr>IBM Developer 2018 white background</vt:lpstr>
      <vt:lpstr>2_blk_background_2017</vt:lpstr>
      <vt:lpstr>3_blk_background_2017</vt:lpstr>
      <vt:lpstr>4_blk_background_2017</vt:lpstr>
      <vt:lpstr>PowerPoint Presentation</vt:lpstr>
      <vt:lpstr>CALL FOR CODE DAY – Workshop Agenda </vt:lpstr>
      <vt:lpstr>Natural disasters are among the  world’s greatest challenges…</vt:lpstr>
      <vt:lpstr>PowerPoint Presentation</vt:lpstr>
      <vt:lpstr>PowerPoint Presentation</vt:lpstr>
      <vt:lpstr>                                            2018</vt:lpstr>
      <vt:lpstr>PowerPoint Presentation</vt:lpstr>
      <vt:lpstr>Commit to the Cause, Push for Change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IBM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CFC Hackathon In-A-Box</dc:title>
  <dc:subject/>
  <dc:creator>Derek Teay</dc:creator>
  <cp:keywords/>
  <dc:description/>
  <cp:lastModifiedBy>Sudharshan Govindan</cp:lastModifiedBy>
  <cp:revision>142</cp:revision>
  <dcterms:created xsi:type="dcterms:W3CDTF">2019-03-26T00:00:30Z</dcterms:created>
  <dcterms:modified xsi:type="dcterms:W3CDTF">2019-07-08T06:39:50Z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50EAF499-0EFA-4F63-B726-BA2FBDA31113</vt:lpwstr>
  </property>
  <property fmtid="{D5CDD505-2E9C-101B-9397-08002B2CF9AE}" pid="3" name="ArticulatePath">
    <vt:lpwstr>IBM_Developer_PPT_V3</vt:lpwstr>
  </property>
</Properties>
</file>